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94360" y="640080"/>
            <a:ext cx="30175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50" b="1" dirty="0">
                <a:solidFill>
                  <a:srgbClr val="7DD3FC"/>
                </a:solidFill>
              </a:rPr>
              <a:t>FINAL REPRODUCIBLE ENGINEERING RELEASE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94360" y="1024128"/>
            <a:ext cx="512064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OpenWing-UAV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21792" y="1847088"/>
            <a:ext cx="5120640" cy="80467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800" dirty="0">
                <a:solidFill>
                  <a:srgbClr val="A8B3C7"/>
                </a:solidFill>
              </a:rPr>
              <a:t>A complete CAD · CAM · Aero · FEA · Optimisation · Prototype-validation digital thread for a modular UAV wing.</a:t>
            </a:r>
            <a:endParaRPr lang="en-US" sz="1800" dirty="0"/>
          </a:p>
        </p:txBody>
      </p:sp>
      <p:sp>
        <p:nvSpPr>
          <p:cNvPr id="6" name="Shape 4"/>
          <p:cNvSpPr/>
          <p:nvPr/>
        </p:nvSpPr>
        <p:spPr>
          <a:xfrm>
            <a:off x="621792" y="2816352"/>
            <a:ext cx="2560320" cy="310896"/>
          </a:xfrm>
          <a:prstGeom prst="roundRect">
            <a:avLst>
              <a:gd name="adj" fmla="val 23529"/>
            </a:avLst>
          </a:prstGeom>
          <a:solidFill>
            <a:srgbClr val="86EFAC">
              <a:alpha val="90000"/>
            </a:srgbClr>
          </a:solidFill>
          <a:ln w="12700">
            <a:solidFill>
              <a:srgbClr val="86EFAC">
                <a:alpha val="0"/>
              </a:srgbClr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731520" y="2884932"/>
            <a:ext cx="23408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6111F"/>
                </a:solidFill>
              </a:rPr>
              <a:t>GitHub-ready v1.0 release framework</a:t>
            </a:r>
            <a:endParaRPr lang="en-US" sz="850" dirty="0"/>
          </a:p>
        </p:txBody>
      </p:sp>
      <p:sp>
        <p:nvSpPr>
          <p:cNvPr id="8" name="Shape 6"/>
          <p:cNvSpPr/>
          <p:nvPr/>
        </p:nvSpPr>
        <p:spPr>
          <a:xfrm>
            <a:off x="3383280" y="2816352"/>
            <a:ext cx="2560320" cy="310896"/>
          </a:xfrm>
          <a:prstGeom prst="roundRect">
            <a:avLst>
              <a:gd name="adj" fmla="val 23529"/>
            </a:avLst>
          </a:prstGeom>
          <a:solidFill>
            <a:srgbClr val="FBBF24">
              <a:alpha val="90000"/>
            </a:srgbClr>
          </a:solidFill>
          <a:ln w="12700">
            <a:solidFill>
              <a:srgbClr val="FBBF24">
                <a:alpha val="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493008" y="2884932"/>
            <a:ext cx="23408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06111F"/>
                </a:solidFill>
              </a:rPr>
              <a:t>Home-PC feasible engineering workflow</a:t>
            </a:r>
            <a:endParaRPr lang="en-US" sz="850" dirty="0"/>
          </a:p>
        </p:txBody>
      </p:sp>
      <p:pic>
        <p:nvPicPr>
          <p:cNvPr id="10" name="Image 0" descr="/mnt/data/OpenWing-UAV-v1.0/docs/assets/w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26480" y="841248"/>
            <a:ext cx="5349240" cy="2971800"/>
          </a:xfrm>
          <a:prstGeom prst="rect">
            <a:avLst/>
          </a:prstGeom>
        </p:spPr>
      </p:pic>
      <p:sp>
        <p:nvSpPr>
          <p:cNvPr id="11" name="Text 8"/>
          <p:cNvSpPr/>
          <p:nvPr/>
        </p:nvSpPr>
        <p:spPr>
          <a:xfrm>
            <a:off x="6583680" y="4800600"/>
            <a:ext cx="42976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8FAFC"/>
                </a:solidFill>
              </a:rPr>
              <a:t>Release gate: every claim links to evidence</a:t>
            </a:r>
            <a:endParaRPr lang="en-US" sz="1500" dirty="0"/>
          </a:p>
        </p:txBody>
      </p:sp>
      <p:sp>
        <p:nvSpPr>
          <p:cNvPr id="12" name="Text 9"/>
          <p:cNvSpPr/>
          <p:nvPr/>
        </p:nvSpPr>
        <p:spPr>
          <a:xfrm>
            <a:off x="640080" y="6016752"/>
            <a:ext cx="3017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A8B3C7"/>
                </a:solidFill>
              </a:rPr>
              <a:t>Author: Samuelson G</a:t>
            </a:r>
            <a:endParaRPr lang="en-US" sz="1100" dirty="0"/>
          </a:p>
        </p:txBody>
      </p:sp>
      <p:sp>
        <p:nvSpPr>
          <p:cNvPr id="13" name="Text 10"/>
          <p:cNvSpPr/>
          <p:nvPr/>
        </p:nvSpPr>
        <p:spPr>
          <a:xfrm>
            <a:off x="502920" y="64465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8B3C7"/>
                </a:solidFill>
              </a:rPr>
              <a:t>OpenWing-UAV v1.0 · Samuelson G</a:t>
            </a:r>
            <a:endParaRPr lang="en-US" sz="850" dirty="0"/>
          </a:p>
        </p:txBody>
      </p:sp>
      <p:sp>
        <p:nvSpPr>
          <p:cNvPr id="14" name="Text 11"/>
          <p:cNvSpPr/>
          <p:nvPr/>
        </p:nvSpPr>
        <p:spPr>
          <a:xfrm>
            <a:off x="11247120" y="642823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B3C7"/>
                </a:solidFill>
              </a:rPr>
              <a:t>01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20040"/>
            <a:ext cx="7223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The portfolio challenge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21208" y="786384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8B3C7"/>
                </a:solidFill>
              </a:rPr>
              <a:t>Show credible aerospace CAD/CAM/CAE capability without needing a factory or wind tunnel.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685800" y="1325880"/>
            <a:ext cx="3291840" cy="3566160"/>
          </a:xfrm>
          <a:prstGeom prst="roundRect">
            <a:avLst>
              <a:gd name="adj" fmla="val 3333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157276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7DD3FC"/>
                </a:solidFill>
              </a:rPr>
              <a:t>1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868680" y="2240280"/>
            <a:ext cx="2788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8FAFC"/>
                </a:solidFill>
              </a:rPr>
              <a:t>Design depth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868680" y="2761488"/>
            <a:ext cx="2743200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A8B3C7"/>
                </a:solidFill>
              </a:rPr>
              <a:t>Parametric wing, aileron, spars, ribs, joiner, hinges and manufacturable parts.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480560" y="1325880"/>
            <a:ext cx="3291840" cy="3566160"/>
          </a:xfrm>
          <a:prstGeom prst="roundRect">
            <a:avLst>
              <a:gd name="adj" fmla="val 3333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663440" y="157276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C4B5FD"/>
                </a:solidFill>
              </a:rPr>
              <a:t>2</a:t>
            </a:r>
            <a:endParaRPr lang="en-US" sz="2800" dirty="0"/>
          </a:p>
        </p:txBody>
      </p:sp>
      <p:sp>
        <p:nvSpPr>
          <p:cNvPr id="11" name="Text 9"/>
          <p:cNvSpPr/>
          <p:nvPr/>
        </p:nvSpPr>
        <p:spPr>
          <a:xfrm>
            <a:off x="4663440" y="2240280"/>
            <a:ext cx="2788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8FAFC"/>
                </a:solidFill>
              </a:rPr>
              <a:t>Engineering proof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4663440" y="2761488"/>
            <a:ext cx="2743200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A8B3C7"/>
                </a:solidFill>
              </a:rPr>
              <a:t>Loads, FEA, buckling, modal response, optimisation and test correlation.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275320" y="1325880"/>
            <a:ext cx="3291840" cy="3566160"/>
          </a:xfrm>
          <a:prstGeom prst="roundRect">
            <a:avLst>
              <a:gd name="adj" fmla="val 3333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458200" y="1572768"/>
            <a:ext cx="502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86EFAC"/>
                </a:solidFill>
              </a:rPr>
              <a:t>3</a:t>
            </a:r>
            <a:endParaRPr lang="en-US" sz="2800" dirty="0"/>
          </a:p>
        </p:txBody>
      </p:sp>
      <p:sp>
        <p:nvSpPr>
          <p:cNvPr id="15" name="Text 13"/>
          <p:cNvSpPr/>
          <p:nvPr/>
        </p:nvSpPr>
        <p:spPr>
          <a:xfrm>
            <a:off x="8458200" y="2240280"/>
            <a:ext cx="27889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F8FAFC"/>
                </a:solidFill>
              </a:rPr>
              <a:t>Open-source credibility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8458200" y="2761488"/>
            <a:ext cx="2743200" cy="10789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A8B3C7"/>
                </a:solidFill>
              </a:rPr>
              <a:t>Repository validation, data schemas, dashboards and release manifests.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1005840" y="5650992"/>
            <a:ext cx="9966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BBF24"/>
                </a:solidFill>
              </a:rPr>
              <a:t>Result: a project that demonstrates the full engineering loop, not only a CAD model.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02920" y="64465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8B3C7"/>
                </a:solidFill>
              </a:rPr>
              <a:t>OpenWing-UAV v1.0 · Samuelson G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11247120" y="642823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B3C7"/>
                </a:solidFill>
              </a:rPr>
              <a:t>02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20040"/>
            <a:ext cx="7223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Digital thread architecture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21208" y="786384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8B3C7"/>
                </a:solidFill>
              </a:rPr>
              <a:t>Every output is linked to a source model, requirement, dataset or test.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502920" y="1828800"/>
            <a:ext cx="1170432" cy="594360"/>
          </a:xfrm>
          <a:prstGeom prst="roundRect">
            <a:avLst>
              <a:gd name="adj" fmla="val 12308"/>
            </a:avLst>
          </a:prstGeom>
          <a:solidFill>
            <a:srgbClr val="0F1B2E"/>
          </a:solidFill>
          <a:ln w="12700">
            <a:solidFill>
              <a:srgbClr val="7DD3FC">
                <a:alpha val="6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76072" y="1947672"/>
            <a:ext cx="10241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8FAFC"/>
                </a:solidFill>
              </a:rPr>
              <a:t>CAD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576072" y="2157984"/>
            <a:ext cx="102412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70" dirty="0">
                <a:solidFill>
                  <a:srgbClr val="A8B3C7"/>
                </a:solidFill>
              </a:rPr>
              <a:t>Parametric wing</a:t>
            </a:r>
            <a:endParaRPr lang="en-US" sz="670" dirty="0"/>
          </a:p>
        </p:txBody>
      </p:sp>
      <p:sp>
        <p:nvSpPr>
          <p:cNvPr id="8" name="Shape 6"/>
          <p:cNvSpPr/>
          <p:nvPr/>
        </p:nvSpPr>
        <p:spPr>
          <a:xfrm>
            <a:off x="1728216" y="2121408"/>
            <a:ext cx="164592" cy="64008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1947672" y="2606040"/>
            <a:ext cx="1170432" cy="594360"/>
          </a:xfrm>
          <a:prstGeom prst="roundRect">
            <a:avLst>
              <a:gd name="adj" fmla="val 12308"/>
            </a:avLst>
          </a:prstGeom>
          <a:solidFill>
            <a:srgbClr val="15253F"/>
          </a:solidFill>
          <a:ln w="12700">
            <a:solidFill>
              <a:srgbClr val="7DD3FC">
                <a:alpha val="6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020824" y="2724912"/>
            <a:ext cx="10241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8FAFC"/>
                </a:solidFill>
              </a:rPr>
              <a:t>CAM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020824" y="2935224"/>
            <a:ext cx="102412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70" dirty="0">
                <a:solidFill>
                  <a:srgbClr val="A8B3C7"/>
                </a:solidFill>
              </a:rPr>
              <a:t>CNC + AM</a:t>
            </a:r>
            <a:endParaRPr lang="en-US" sz="670" dirty="0"/>
          </a:p>
        </p:txBody>
      </p:sp>
      <p:sp>
        <p:nvSpPr>
          <p:cNvPr id="12" name="Shape 10"/>
          <p:cNvSpPr/>
          <p:nvPr/>
        </p:nvSpPr>
        <p:spPr>
          <a:xfrm>
            <a:off x="3172968" y="2898648"/>
            <a:ext cx="164592" cy="-64008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3392424" y="1828800"/>
            <a:ext cx="1170432" cy="594360"/>
          </a:xfrm>
          <a:prstGeom prst="roundRect">
            <a:avLst>
              <a:gd name="adj" fmla="val 12308"/>
            </a:avLst>
          </a:prstGeom>
          <a:solidFill>
            <a:srgbClr val="0F1B2E"/>
          </a:solidFill>
          <a:ln w="12700">
            <a:solidFill>
              <a:srgbClr val="7DD3FC">
                <a:alpha val="6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3465576" y="1947672"/>
            <a:ext cx="10241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8FAFC"/>
                </a:solidFill>
              </a:rPr>
              <a:t>Aero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3465576" y="2157984"/>
            <a:ext cx="102412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70" dirty="0">
                <a:solidFill>
                  <a:srgbClr val="A8B3C7"/>
                </a:solidFill>
              </a:rPr>
              <a:t>OpenVSP/XFOIL</a:t>
            </a:r>
            <a:endParaRPr lang="en-US" sz="670" dirty="0"/>
          </a:p>
        </p:txBody>
      </p:sp>
      <p:sp>
        <p:nvSpPr>
          <p:cNvPr id="16" name="Shape 14"/>
          <p:cNvSpPr/>
          <p:nvPr/>
        </p:nvSpPr>
        <p:spPr>
          <a:xfrm>
            <a:off x="4617720" y="2121408"/>
            <a:ext cx="164592" cy="64008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4837176" y="2606040"/>
            <a:ext cx="1170432" cy="594360"/>
          </a:xfrm>
          <a:prstGeom prst="roundRect">
            <a:avLst>
              <a:gd name="adj" fmla="val 12308"/>
            </a:avLst>
          </a:prstGeom>
          <a:solidFill>
            <a:srgbClr val="15253F"/>
          </a:solidFill>
          <a:ln w="12700">
            <a:solidFill>
              <a:srgbClr val="7DD3FC">
                <a:alpha val="6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4910328" y="2724912"/>
            <a:ext cx="10241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8FAFC"/>
                </a:solidFill>
              </a:rPr>
              <a:t>FEA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910328" y="2935224"/>
            <a:ext cx="102412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70" dirty="0">
                <a:solidFill>
                  <a:srgbClr val="A8B3C7"/>
                </a:solidFill>
              </a:rPr>
              <a:t>Static + modal</a:t>
            </a:r>
            <a:endParaRPr lang="en-US" sz="670" dirty="0"/>
          </a:p>
        </p:txBody>
      </p:sp>
      <p:sp>
        <p:nvSpPr>
          <p:cNvPr id="20" name="Shape 18"/>
          <p:cNvSpPr/>
          <p:nvPr/>
        </p:nvSpPr>
        <p:spPr>
          <a:xfrm>
            <a:off x="6062472" y="2898648"/>
            <a:ext cx="164592" cy="-64008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6281928" y="1828800"/>
            <a:ext cx="1170432" cy="594360"/>
          </a:xfrm>
          <a:prstGeom prst="roundRect">
            <a:avLst>
              <a:gd name="adj" fmla="val 12308"/>
            </a:avLst>
          </a:prstGeom>
          <a:solidFill>
            <a:srgbClr val="0F1B2E"/>
          </a:solidFill>
          <a:ln w="12700">
            <a:solidFill>
              <a:srgbClr val="7DD3FC">
                <a:alpha val="6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355080" y="1947672"/>
            <a:ext cx="10241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8FAFC"/>
                </a:solidFill>
              </a:rPr>
              <a:t>Optimise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6355080" y="2157984"/>
            <a:ext cx="102412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70" dirty="0">
                <a:solidFill>
                  <a:srgbClr val="A8B3C7"/>
                </a:solidFill>
              </a:rPr>
              <a:t>Pareto trades</a:t>
            </a:r>
            <a:endParaRPr lang="en-US" sz="670" dirty="0"/>
          </a:p>
        </p:txBody>
      </p:sp>
      <p:sp>
        <p:nvSpPr>
          <p:cNvPr id="24" name="Shape 22"/>
          <p:cNvSpPr/>
          <p:nvPr/>
        </p:nvSpPr>
        <p:spPr>
          <a:xfrm>
            <a:off x="7507224" y="2121408"/>
            <a:ext cx="164592" cy="64008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  <a:tailEnd type="triangle"/>
          </a:ln>
        </p:spPr>
      </p:sp>
      <p:sp>
        <p:nvSpPr>
          <p:cNvPr id="25" name="Shape 23"/>
          <p:cNvSpPr/>
          <p:nvPr/>
        </p:nvSpPr>
        <p:spPr>
          <a:xfrm>
            <a:off x="7726680" y="2606040"/>
            <a:ext cx="1170432" cy="594360"/>
          </a:xfrm>
          <a:prstGeom prst="roundRect">
            <a:avLst>
              <a:gd name="adj" fmla="val 12308"/>
            </a:avLst>
          </a:prstGeom>
          <a:solidFill>
            <a:srgbClr val="15253F"/>
          </a:solidFill>
          <a:ln w="12700">
            <a:solidFill>
              <a:srgbClr val="7DD3FC">
                <a:alpha val="6000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7799832" y="2724912"/>
            <a:ext cx="10241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8FAFC"/>
                </a:solidFill>
              </a:rPr>
              <a:t>Prototype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7799832" y="2935224"/>
            <a:ext cx="102412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70" dirty="0">
                <a:solidFill>
                  <a:srgbClr val="A8B3C7"/>
                </a:solidFill>
              </a:rPr>
              <a:t>Proof + modal</a:t>
            </a:r>
            <a:endParaRPr lang="en-US" sz="670" dirty="0"/>
          </a:p>
        </p:txBody>
      </p:sp>
      <p:sp>
        <p:nvSpPr>
          <p:cNvPr id="28" name="Shape 26"/>
          <p:cNvSpPr/>
          <p:nvPr/>
        </p:nvSpPr>
        <p:spPr>
          <a:xfrm>
            <a:off x="8951976" y="2898648"/>
            <a:ext cx="164592" cy="-64008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  <a:tailEnd type="triangle"/>
          </a:ln>
        </p:spPr>
      </p:sp>
      <p:sp>
        <p:nvSpPr>
          <p:cNvPr id="29" name="Shape 27"/>
          <p:cNvSpPr/>
          <p:nvPr/>
        </p:nvSpPr>
        <p:spPr>
          <a:xfrm>
            <a:off x="9171432" y="1828800"/>
            <a:ext cx="1170432" cy="594360"/>
          </a:xfrm>
          <a:prstGeom prst="roundRect">
            <a:avLst>
              <a:gd name="adj" fmla="val 12308"/>
            </a:avLst>
          </a:prstGeom>
          <a:solidFill>
            <a:srgbClr val="0F1B2E"/>
          </a:solidFill>
          <a:ln w="12700">
            <a:solidFill>
              <a:srgbClr val="7DD3FC">
                <a:alpha val="60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9244584" y="1947672"/>
            <a:ext cx="10241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8FAFC"/>
                </a:solidFill>
              </a:rPr>
              <a:t>Correlate</a:t>
            </a:r>
            <a:endParaRPr lang="en-US" sz="1050" dirty="0"/>
          </a:p>
        </p:txBody>
      </p:sp>
      <p:sp>
        <p:nvSpPr>
          <p:cNvPr id="31" name="Text 29"/>
          <p:cNvSpPr/>
          <p:nvPr/>
        </p:nvSpPr>
        <p:spPr>
          <a:xfrm>
            <a:off x="9244584" y="2157984"/>
            <a:ext cx="102412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70" dirty="0">
                <a:solidFill>
                  <a:srgbClr val="A8B3C7"/>
                </a:solidFill>
              </a:rPr>
              <a:t>Model update</a:t>
            </a:r>
            <a:endParaRPr lang="en-US" sz="670" dirty="0"/>
          </a:p>
        </p:txBody>
      </p:sp>
      <p:sp>
        <p:nvSpPr>
          <p:cNvPr id="32" name="Shape 30"/>
          <p:cNvSpPr/>
          <p:nvPr/>
        </p:nvSpPr>
        <p:spPr>
          <a:xfrm>
            <a:off x="10396728" y="2121408"/>
            <a:ext cx="164592" cy="640080"/>
          </a:xfrm>
          <a:prstGeom prst="line">
            <a:avLst/>
          </a:prstGeom>
          <a:noFill/>
          <a:ln w="12700">
            <a:solidFill>
              <a:srgbClr val="334155"/>
            </a:solidFill>
            <a:prstDash val="solid"/>
            <a:tailEnd type="triangle"/>
          </a:ln>
        </p:spPr>
      </p:sp>
      <p:sp>
        <p:nvSpPr>
          <p:cNvPr id="33" name="Shape 31"/>
          <p:cNvSpPr/>
          <p:nvPr/>
        </p:nvSpPr>
        <p:spPr>
          <a:xfrm>
            <a:off x="10616184" y="2606040"/>
            <a:ext cx="1170432" cy="594360"/>
          </a:xfrm>
          <a:prstGeom prst="roundRect">
            <a:avLst>
              <a:gd name="adj" fmla="val 12308"/>
            </a:avLst>
          </a:prstGeom>
          <a:solidFill>
            <a:srgbClr val="15253F"/>
          </a:solidFill>
          <a:ln w="12700">
            <a:solidFill>
              <a:srgbClr val="7DD3FC">
                <a:alpha val="60000"/>
              </a:srgbClr>
            </a:solidFill>
            <a:prstDash val="solid"/>
          </a:ln>
        </p:spPr>
      </p:sp>
      <p:sp>
        <p:nvSpPr>
          <p:cNvPr id="34" name="Text 32"/>
          <p:cNvSpPr/>
          <p:nvPr/>
        </p:nvSpPr>
        <p:spPr>
          <a:xfrm>
            <a:off x="10689336" y="2724912"/>
            <a:ext cx="1024128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8FAFC"/>
                </a:solidFill>
              </a:rPr>
              <a:t>Release</a:t>
            </a:r>
            <a:endParaRPr lang="en-US" sz="1050" dirty="0"/>
          </a:p>
        </p:txBody>
      </p:sp>
      <p:sp>
        <p:nvSpPr>
          <p:cNvPr id="35" name="Text 33"/>
          <p:cNvSpPr/>
          <p:nvPr/>
        </p:nvSpPr>
        <p:spPr>
          <a:xfrm>
            <a:off x="10689336" y="2935224"/>
            <a:ext cx="1024128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70" dirty="0">
                <a:solidFill>
                  <a:srgbClr val="A8B3C7"/>
                </a:solidFill>
              </a:rPr>
              <a:t>Manifest + site</a:t>
            </a:r>
            <a:endParaRPr lang="en-US" sz="670" dirty="0"/>
          </a:p>
        </p:txBody>
      </p:sp>
      <p:sp>
        <p:nvSpPr>
          <p:cNvPr id="36" name="Shape 34"/>
          <p:cNvSpPr/>
          <p:nvPr/>
        </p:nvSpPr>
        <p:spPr>
          <a:xfrm>
            <a:off x="1097280" y="4160520"/>
            <a:ext cx="9966960" cy="1234440"/>
          </a:xfrm>
          <a:prstGeom prst="roundRect">
            <a:avLst>
              <a:gd name="adj" fmla="val 8889"/>
            </a:avLst>
          </a:prstGeom>
          <a:solidFill>
            <a:srgbClr val="0F1B2E"/>
          </a:solidFill>
          <a:ln w="12700">
            <a:solidFill>
              <a:srgbClr val="334155">
                <a:alpha val="90000"/>
              </a:srgbClr>
            </a:solidFill>
            <a:prstDash val="solid"/>
          </a:ln>
        </p:spPr>
      </p:sp>
      <p:sp>
        <p:nvSpPr>
          <p:cNvPr id="37" name="Text 35"/>
          <p:cNvSpPr/>
          <p:nvPr/>
        </p:nvSpPr>
        <p:spPr>
          <a:xfrm>
            <a:off x="1417320" y="4443984"/>
            <a:ext cx="10972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7DD3FC"/>
                </a:solidFill>
              </a:rPr>
              <a:t>Core rule</a:t>
            </a:r>
            <a:endParaRPr lang="en-US" sz="1300" dirty="0"/>
          </a:p>
        </p:txBody>
      </p:sp>
      <p:sp>
        <p:nvSpPr>
          <p:cNvPr id="38" name="Text 36"/>
          <p:cNvSpPr/>
          <p:nvPr/>
        </p:nvSpPr>
        <p:spPr>
          <a:xfrm>
            <a:off x="2514600" y="4352544"/>
            <a:ext cx="7818120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550" dirty="0">
                <a:solidFill>
                  <a:srgbClr val="F8FAFC"/>
                </a:solidFill>
              </a:rPr>
              <a:t>No result is “final” unless its source data, units, coordinate system, revision, acceptance criterion and limitation are recorded.</a:t>
            </a:r>
            <a:endParaRPr lang="en-US" sz="1550" dirty="0"/>
          </a:p>
        </p:txBody>
      </p:sp>
      <p:sp>
        <p:nvSpPr>
          <p:cNvPr id="39" name="Text 37"/>
          <p:cNvSpPr/>
          <p:nvPr/>
        </p:nvSpPr>
        <p:spPr>
          <a:xfrm>
            <a:off x="502920" y="64465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8B3C7"/>
                </a:solidFill>
              </a:rPr>
              <a:t>OpenWing-UAV v1.0 · Samuelson G</a:t>
            </a:r>
            <a:endParaRPr lang="en-US" sz="850" dirty="0"/>
          </a:p>
        </p:txBody>
      </p:sp>
      <p:sp>
        <p:nvSpPr>
          <p:cNvPr id="40" name="Text 38"/>
          <p:cNvSpPr/>
          <p:nvPr/>
        </p:nvSpPr>
        <p:spPr>
          <a:xfrm>
            <a:off x="11247120" y="642823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B3C7"/>
                </a:solidFill>
              </a:rPr>
              <a:t>03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20040"/>
            <a:ext cx="7223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Baseline wing specification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21208" y="786384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8B3C7"/>
                </a:solidFill>
              </a:rPr>
              <a:t>A compact UAV half-wing that is still rich enough for real engineering validation.</a:t>
            </a:r>
            <a:endParaRPr lang="en-US" sz="1050" dirty="0"/>
          </a:p>
        </p:txBody>
      </p:sp>
      <p:pic>
        <p:nvPicPr>
          <p:cNvPr id="5" name="Image 0" descr="/mnt/data/OpenWing-UAV-v1.0/docs/assets/wing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0080" y="1234440"/>
            <a:ext cx="5669280" cy="3154680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6629400" y="1115568"/>
            <a:ext cx="2084832" cy="960120"/>
          </a:xfrm>
          <a:prstGeom prst="roundRect">
            <a:avLst>
              <a:gd name="adj" fmla="val 7619"/>
            </a:avLst>
          </a:prstGeom>
          <a:solidFill>
            <a:srgbClr val="0F1B2E"/>
          </a:solidFill>
          <a:ln w="12700">
            <a:solidFill>
              <a:srgbClr val="334155">
                <a:alpha val="80000"/>
              </a:srgbClr>
            </a:solidFill>
            <a:prstDash val="solid"/>
          </a:ln>
        </p:spPr>
      </p:sp>
      <p:sp>
        <p:nvSpPr>
          <p:cNvPr id="7" name="Text 4"/>
          <p:cNvSpPr/>
          <p:nvPr/>
        </p:nvSpPr>
        <p:spPr>
          <a:xfrm>
            <a:off x="6793992" y="1280160"/>
            <a:ext cx="17556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7DD3FC"/>
                </a:solidFill>
              </a:rPr>
              <a:t>1.200 m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6793992" y="1682496"/>
            <a:ext cx="17556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A8B3C7"/>
                </a:solidFill>
              </a:rPr>
              <a:t>span</a:t>
            </a:r>
            <a:endParaRPr lang="en-US" sz="880" dirty="0"/>
          </a:p>
        </p:txBody>
      </p:sp>
      <p:sp>
        <p:nvSpPr>
          <p:cNvPr id="9" name="Shape 6"/>
          <p:cNvSpPr/>
          <p:nvPr/>
        </p:nvSpPr>
        <p:spPr>
          <a:xfrm>
            <a:off x="9052560" y="1115568"/>
            <a:ext cx="2084832" cy="960120"/>
          </a:xfrm>
          <a:prstGeom prst="roundRect">
            <a:avLst>
              <a:gd name="adj" fmla="val 7619"/>
            </a:avLst>
          </a:prstGeom>
          <a:solidFill>
            <a:srgbClr val="0F1B2E"/>
          </a:solidFill>
          <a:ln w="12700">
            <a:solidFill>
              <a:srgbClr val="334155">
                <a:alpha val="80000"/>
              </a:srgbClr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9217152" y="1280160"/>
            <a:ext cx="17556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4B5FD"/>
                </a:solidFill>
              </a:rPr>
              <a:t>0.240 m²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9217152" y="1682496"/>
            <a:ext cx="17556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A8B3C7"/>
                </a:solidFill>
              </a:rPr>
              <a:t>area</a:t>
            </a:r>
            <a:endParaRPr lang="en-US" sz="880" dirty="0"/>
          </a:p>
        </p:txBody>
      </p:sp>
      <p:sp>
        <p:nvSpPr>
          <p:cNvPr id="12" name="Shape 9"/>
          <p:cNvSpPr/>
          <p:nvPr/>
        </p:nvSpPr>
        <p:spPr>
          <a:xfrm>
            <a:off x="6629400" y="2139696"/>
            <a:ext cx="2084832" cy="960120"/>
          </a:xfrm>
          <a:prstGeom prst="roundRect">
            <a:avLst>
              <a:gd name="adj" fmla="val 7619"/>
            </a:avLst>
          </a:prstGeom>
          <a:solidFill>
            <a:srgbClr val="0F1B2E"/>
          </a:solidFill>
          <a:ln w="12700">
            <a:solidFill>
              <a:srgbClr val="334155">
                <a:alpha val="80000"/>
              </a:srgbClr>
            </a:solidFill>
            <a:prstDash val="solid"/>
          </a:ln>
        </p:spPr>
      </p:sp>
      <p:sp>
        <p:nvSpPr>
          <p:cNvPr id="13" name="Text 10"/>
          <p:cNvSpPr/>
          <p:nvPr/>
        </p:nvSpPr>
        <p:spPr>
          <a:xfrm>
            <a:off x="6793992" y="2304288"/>
            <a:ext cx="17556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6EFAC"/>
                </a:solidFill>
              </a:rPr>
              <a:t>NACA 4412</a:t>
            </a:r>
            <a:endParaRPr lang="en-US" sz="2000" dirty="0"/>
          </a:p>
        </p:txBody>
      </p:sp>
      <p:sp>
        <p:nvSpPr>
          <p:cNvPr id="14" name="Text 11"/>
          <p:cNvSpPr/>
          <p:nvPr/>
        </p:nvSpPr>
        <p:spPr>
          <a:xfrm>
            <a:off x="6793992" y="2706624"/>
            <a:ext cx="17556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A8B3C7"/>
                </a:solidFill>
              </a:rPr>
              <a:t>airfoil</a:t>
            </a:r>
            <a:endParaRPr lang="en-US" sz="880" dirty="0"/>
          </a:p>
        </p:txBody>
      </p:sp>
      <p:sp>
        <p:nvSpPr>
          <p:cNvPr id="15" name="Shape 12"/>
          <p:cNvSpPr/>
          <p:nvPr/>
        </p:nvSpPr>
        <p:spPr>
          <a:xfrm>
            <a:off x="9052560" y="2139696"/>
            <a:ext cx="2084832" cy="960120"/>
          </a:xfrm>
          <a:prstGeom prst="roundRect">
            <a:avLst>
              <a:gd name="adj" fmla="val 7619"/>
            </a:avLst>
          </a:prstGeom>
          <a:solidFill>
            <a:srgbClr val="0F1B2E"/>
          </a:solidFill>
          <a:ln w="12700">
            <a:solidFill>
              <a:srgbClr val="334155">
                <a:alpha val="8000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9217152" y="2304288"/>
            <a:ext cx="17556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BBF24"/>
                </a:solidFill>
              </a:rPr>
              <a:t>3°</a:t>
            </a:r>
            <a:endParaRPr lang="en-US" sz="2000" dirty="0"/>
          </a:p>
        </p:txBody>
      </p:sp>
      <p:sp>
        <p:nvSpPr>
          <p:cNvPr id="17" name="Text 14"/>
          <p:cNvSpPr/>
          <p:nvPr/>
        </p:nvSpPr>
        <p:spPr>
          <a:xfrm>
            <a:off x="9217152" y="2706624"/>
            <a:ext cx="17556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A8B3C7"/>
                </a:solidFill>
              </a:rPr>
              <a:t>dihedral</a:t>
            </a:r>
            <a:endParaRPr lang="en-US" sz="880" dirty="0"/>
          </a:p>
        </p:txBody>
      </p:sp>
      <p:sp>
        <p:nvSpPr>
          <p:cNvPr id="18" name="Shape 15"/>
          <p:cNvSpPr/>
          <p:nvPr/>
        </p:nvSpPr>
        <p:spPr>
          <a:xfrm>
            <a:off x="6629400" y="3163824"/>
            <a:ext cx="2084832" cy="960120"/>
          </a:xfrm>
          <a:prstGeom prst="roundRect">
            <a:avLst>
              <a:gd name="adj" fmla="val 7619"/>
            </a:avLst>
          </a:prstGeom>
          <a:solidFill>
            <a:srgbClr val="0F1B2E"/>
          </a:solidFill>
          <a:ln w="12700">
            <a:solidFill>
              <a:srgbClr val="334155">
                <a:alpha val="8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793992" y="3328416"/>
            <a:ext cx="17556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FB7185"/>
                </a:solidFill>
              </a:rPr>
              <a:t>−2°</a:t>
            </a:r>
            <a:endParaRPr lang="en-US" sz="2000" dirty="0"/>
          </a:p>
        </p:txBody>
      </p:sp>
      <p:sp>
        <p:nvSpPr>
          <p:cNvPr id="20" name="Text 17"/>
          <p:cNvSpPr/>
          <p:nvPr/>
        </p:nvSpPr>
        <p:spPr>
          <a:xfrm>
            <a:off x="6793992" y="3730752"/>
            <a:ext cx="17556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A8B3C7"/>
                </a:solidFill>
              </a:rPr>
              <a:t>tip washout</a:t>
            </a:r>
            <a:endParaRPr lang="en-US" sz="880" dirty="0"/>
          </a:p>
        </p:txBody>
      </p:sp>
      <p:sp>
        <p:nvSpPr>
          <p:cNvPr id="21" name="Shape 18"/>
          <p:cNvSpPr/>
          <p:nvPr/>
        </p:nvSpPr>
        <p:spPr>
          <a:xfrm>
            <a:off x="9052560" y="3163824"/>
            <a:ext cx="2084832" cy="960120"/>
          </a:xfrm>
          <a:prstGeom prst="roundRect">
            <a:avLst>
              <a:gd name="adj" fmla="val 7619"/>
            </a:avLst>
          </a:prstGeom>
          <a:solidFill>
            <a:srgbClr val="0F1B2E"/>
          </a:solidFill>
          <a:ln w="12700">
            <a:solidFill>
              <a:srgbClr val="334155">
                <a:alpha val="80000"/>
              </a:srgbClr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217152" y="3328416"/>
            <a:ext cx="17556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7DD3FC"/>
                </a:solidFill>
              </a:rPr>
              <a:t>64.356 N</a:t>
            </a:r>
            <a:endParaRPr lang="en-US" sz="2000" dirty="0"/>
          </a:p>
        </p:txBody>
      </p:sp>
      <p:sp>
        <p:nvSpPr>
          <p:cNvPr id="23" name="Text 20"/>
          <p:cNvSpPr/>
          <p:nvPr/>
        </p:nvSpPr>
        <p:spPr>
          <a:xfrm>
            <a:off x="9217152" y="3730752"/>
            <a:ext cx="17556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A8B3C7"/>
                </a:solidFill>
              </a:rPr>
              <a:t>+ ultimate half-wing</a:t>
            </a:r>
            <a:endParaRPr lang="en-US" sz="880" dirty="0"/>
          </a:p>
        </p:txBody>
      </p:sp>
      <p:sp>
        <p:nvSpPr>
          <p:cNvPr id="24" name="Shape 21"/>
          <p:cNvSpPr/>
          <p:nvPr/>
        </p:nvSpPr>
        <p:spPr>
          <a:xfrm>
            <a:off x="6629400" y="4187952"/>
            <a:ext cx="2084832" cy="960120"/>
          </a:xfrm>
          <a:prstGeom prst="roundRect">
            <a:avLst>
              <a:gd name="adj" fmla="val 7619"/>
            </a:avLst>
          </a:prstGeom>
          <a:solidFill>
            <a:srgbClr val="0F1B2E"/>
          </a:solidFill>
          <a:ln w="12700">
            <a:solidFill>
              <a:srgbClr val="334155">
                <a:alpha val="80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6793992" y="4352544"/>
            <a:ext cx="17556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4B5FD"/>
                </a:solidFill>
              </a:rPr>
              <a:t>27.581 N</a:t>
            </a:r>
            <a:endParaRPr lang="en-US" sz="2000" dirty="0"/>
          </a:p>
        </p:txBody>
      </p:sp>
      <p:sp>
        <p:nvSpPr>
          <p:cNvPr id="26" name="Text 23"/>
          <p:cNvSpPr/>
          <p:nvPr/>
        </p:nvSpPr>
        <p:spPr>
          <a:xfrm>
            <a:off x="6793992" y="4754880"/>
            <a:ext cx="17556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A8B3C7"/>
                </a:solidFill>
              </a:rPr>
              <a:t>− ultimate half-wing</a:t>
            </a:r>
            <a:endParaRPr lang="en-US" sz="880" dirty="0"/>
          </a:p>
        </p:txBody>
      </p:sp>
      <p:sp>
        <p:nvSpPr>
          <p:cNvPr id="27" name="Shape 24"/>
          <p:cNvSpPr/>
          <p:nvPr/>
        </p:nvSpPr>
        <p:spPr>
          <a:xfrm>
            <a:off x="9052560" y="4187952"/>
            <a:ext cx="2084832" cy="960120"/>
          </a:xfrm>
          <a:prstGeom prst="roundRect">
            <a:avLst>
              <a:gd name="adj" fmla="val 7619"/>
            </a:avLst>
          </a:prstGeom>
          <a:solidFill>
            <a:srgbClr val="0F1B2E"/>
          </a:solidFill>
          <a:ln w="12700">
            <a:solidFill>
              <a:srgbClr val="334155">
                <a:alpha val="80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9217152" y="4352544"/>
            <a:ext cx="1755648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86EFAC"/>
                </a:solidFill>
              </a:rPr>
              <a:t>6.0</a:t>
            </a:r>
            <a:endParaRPr lang="en-US" sz="2000" dirty="0"/>
          </a:p>
        </p:txBody>
      </p:sp>
      <p:sp>
        <p:nvSpPr>
          <p:cNvPr id="29" name="Text 26"/>
          <p:cNvSpPr/>
          <p:nvPr/>
        </p:nvSpPr>
        <p:spPr>
          <a:xfrm>
            <a:off x="9217152" y="4754880"/>
            <a:ext cx="175564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80" dirty="0">
                <a:solidFill>
                  <a:srgbClr val="A8B3C7"/>
                </a:solidFill>
              </a:rPr>
              <a:t>aspect ratio</a:t>
            </a:r>
            <a:endParaRPr lang="en-US" sz="880" dirty="0"/>
          </a:p>
        </p:txBody>
      </p:sp>
      <p:sp>
        <p:nvSpPr>
          <p:cNvPr id="30" name="Text 27"/>
          <p:cNvSpPr/>
          <p:nvPr/>
        </p:nvSpPr>
        <p:spPr>
          <a:xfrm>
            <a:off x="502920" y="64465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8B3C7"/>
                </a:solidFill>
              </a:rPr>
              <a:t>OpenWing-UAV v1.0 · Samuelson G</a:t>
            </a:r>
            <a:endParaRPr lang="en-US" sz="850" dirty="0"/>
          </a:p>
        </p:txBody>
      </p:sp>
      <p:sp>
        <p:nvSpPr>
          <p:cNvPr id="31" name="Text 28"/>
          <p:cNvSpPr/>
          <p:nvPr/>
        </p:nvSpPr>
        <p:spPr>
          <a:xfrm>
            <a:off x="11247120" y="642823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B3C7"/>
                </a:solidFill>
              </a:rPr>
              <a:t>04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20040"/>
            <a:ext cx="7223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Validation stack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21208" y="786384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8B3C7"/>
                </a:solidFill>
              </a:rPr>
              <a:t>The model becomes credible only when analysis and experiment agree within defined targets.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914400" y="1234440"/>
            <a:ext cx="2148840" cy="685800"/>
          </a:xfrm>
          <a:prstGeom prst="roundRect">
            <a:avLst>
              <a:gd name="adj" fmla="val 10667"/>
            </a:avLst>
          </a:prstGeom>
          <a:solidFill>
            <a:srgbClr val="7DD3FC">
              <a:alpha val="95000"/>
            </a:srgbClr>
          </a:solidFill>
          <a:ln w="12700">
            <a:solidFill>
              <a:srgbClr val="7DD3FC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97280" y="1453896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6111F"/>
                </a:solidFill>
              </a:rPr>
              <a:t>Aero loads</a:t>
            </a:r>
            <a:endParaRPr lang="en-US" sz="1400" dirty="0"/>
          </a:p>
        </p:txBody>
      </p:sp>
      <p:sp>
        <p:nvSpPr>
          <p:cNvPr id="7" name="Shape 5"/>
          <p:cNvSpPr/>
          <p:nvPr/>
        </p:nvSpPr>
        <p:spPr>
          <a:xfrm>
            <a:off x="3200400" y="1572768"/>
            <a:ext cx="868680" cy="0"/>
          </a:xfrm>
          <a:prstGeom prst="line">
            <a:avLst/>
          </a:prstGeom>
          <a:noFill/>
          <a:ln w="25400">
            <a:solidFill>
              <a:srgbClr val="7DD3FC"/>
            </a:solidFill>
            <a:prstDash val="solid"/>
            <a:tailEnd type="triangle"/>
          </a:ln>
        </p:spPr>
      </p:sp>
      <p:sp>
        <p:nvSpPr>
          <p:cNvPr id="8" name="Shape 6"/>
          <p:cNvSpPr/>
          <p:nvPr/>
        </p:nvSpPr>
        <p:spPr>
          <a:xfrm>
            <a:off x="4224528" y="1179576"/>
            <a:ext cx="6675120" cy="786384"/>
          </a:xfrm>
          <a:prstGeom prst="roundRect">
            <a:avLst>
              <a:gd name="adj" fmla="val 9302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480560" y="1399032"/>
            <a:ext cx="6172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F8FAFC"/>
                </a:solidFill>
              </a:rPr>
              <a:t>OpenVSP, VSPAERO, XFOIL, parasite drag, stall sensitivity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914400" y="2377440"/>
            <a:ext cx="2148840" cy="685800"/>
          </a:xfrm>
          <a:prstGeom prst="roundRect">
            <a:avLst>
              <a:gd name="adj" fmla="val 10667"/>
            </a:avLst>
          </a:prstGeom>
          <a:solidFill>
            <a:srgbClr val="C4B5FD">
              <a:alpha val="95000"/>
            </a:srgbClr>
          </a:solidFill>
          <a:ln w="12700">
            <a:solidFill>
              <a:srgbClr val="C4B5FD">
                <a:alpha val="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097280" y="2596896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6111F"/>
                </a:solidFill>
              </a:rPr>
              <a:t>Structural FEA</a:t>
            </a:r>
            <a:endParaRPr lang="en-US" sz="1400" dirty="0"/>
          </a:p>
        </p:txBody>
      </p:sp>
      <p:sp>
        <p:nvSpPr>
          <p:cNvPr id="12" name="Shape 10"/>
          <p:cNvSpPr/>
          <p:nvPr/>
        </p:nvSpPr>
        <p:spPr>
          <a:xfrm>
            <a:off x="3200400" y="2715768"/>
            <a:ext cx="868680" cy="0"/>
          </a:xfrm>
          <a:prstGeom prst="line">
            <a:avLst/>
          </a:prstGeom>
          <a:noFill/>
          <a:ln w="25400">
            <a:solidFill>
              <a:srgbClr val="C4B5FD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4224528" y="2322576"/>
            <a:ext cx="6675120" cy="786384"/>
          </a:xfrm>
          <a:prstGeom prst="roundRect">
            <a:avLst>
              <a:gd name="adj" fmla="val 9302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4480560" y="2542032"/>
            <a:ext cx="6172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F8FAFC"/>
                </a:solidFill>
              </a:rPr>
              <a:t>Static, contact, adhesive, modal, buckling, fatigue, nonlinear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914400" y="3520440"/>
            <a:ext cx="2148840" cy="685800"/>
          </a:xfrm>
          <a:prstGeom prst="roundRect">
            <a:avLst>
              <a:gd name="adj" fmla="val 10667"/>
            </a:avLst>
          </a:prstGeom>
          <a:solidFill>
            <a:srgbClr val="86EFAC">
              <a:alpha val="95000"/>
            </a:srgbClr>
          </a:solidFill>
          <a:ln w="12700">
            <a:solidFill>
              <a:srgbClr val="86EFAC">
                <a:alpha val="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1097280" y="3739896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6111F"/>
                </a:solidFill>
              </a:rPr>
              <a:t>Prototype tests</a:t>
            </a:r>
            <a:endParaRPr lang="en-US" sz="1400" dirty="0"/>
          </a:p>
        </p:txBody>
      </p:sp>
      <p:sp>
        <p:nvSpPr>
          <p:cNvPr id="17" name="Shape 15"/>
          <p:cNvSpPr/>
          <p:nvPr/>
        </p:nvSpPr>
        <p:spPr>
          <a:xfrm>
            <a:off x="3200400" y="3858768"/>
            <a:ext cx="868680" cy="0"/>
          </a:xfrm>
          <a:prstGeom prst="line">
            <a:avLst/>
          </a:prstGeom>
          <a:noFill/>
          <a:ln w="25400">
            <a:solidFill>
              <a:srgbClr val="86EFAC"/>
            </a:solidFill>
            <a:prstDash val="solid"/>
            <a:tailEnd type="triangle"/>
          </a:ln>
        </p:spPr>
      </p:sp>
      <p:sp>
        <p:nvSpPr>
          <p:cNvPr id="18" name="Shape 16"/>
          <p:cNvSpPr/>
          <p:nvPr/>
        </p:nvSpPr>
        <p:spPr>
          <a:xfrm>
            <a:off x="4224528" y="3465576"/>
            <a:ext cx="6675120" cy="786384"/>
          </a:xfrm>
          <a:prstGeom prst="roundRect">
            <a:avLst>
              <a:gd name="adj" fmla="val 9302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4480560" y="3685032"/>
            <a:ext cx="6172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F8FAFC"/>
                </a:solidFill>
              </a:rPr>
              <a:t>Coupons, spar, root joiner, aileron, proof, ultimate, modal</a:t>
            </a:r>
            <a:endParaRPr lang="en-US" sz="1300" dirty="0"/>
          </a:p>
        </p:txBody>
      </p:sp>
      <p:sp>
        <p:nvSpPr>
          <p:cNvPr id="20" name="Shape 18"/>
          <p:cNvSpPr/>
          <p:nvPr/>
        </p:nvSpPr>
        <p:spPr>
          <a:xfrm>
            <a:off x="914400" y="4663440"/>
            <a:ext cx="2148840" cy="685800"/>
          </a:xfrm>
          <a:prstGeom prst="roundRect">
            <a:avLst>
              <a:gd name="adj" fmla="val 10667"/>
            </a:avLst>
          </a:prstGeom>
          <a:solidFill>
            <a:srgbClr val="FBBF24">
              <a:alpha val="95000"/>
            </a:srgbClr>
          </a:solidFill>
          <a:ln w="12700">
            <a:solidFill>
              <a:srgbClr val="FBBF24">
                <a:alpha val="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1097280" y="4882896"/>
            <a:ext cx="1783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06111F"/>
                </a:solidFill>
              </a:rPr>
              <a:t>Correlation</a:t>
            </a:r>
            <a:endParaRPr lang="en-US" sz="1400" dirty="0"/>
          </a:p>
        </p:txBody>
      </p:sp>
      <p:sp>
        <p:nvSpPr>
          <p:cNvPr id="22" name="Shape 20"/>
          <p:cNvSpPr/>
          <p:nvPr/>
        </p:nvSpPr>
        <p:spPr>
          <a:xfrm>
            <a:off x="3200400" y="5001768"/>
            <a:ext cx="868680" cy="0"/>
          </a:xfrm>
          <a:prstGeom prst="line">
            <a:avLst/>
          </a:prstGeom>
          <a:noFill/>
          <a:ln w="25400">
            <a:solidFill>
              <a:srgbClr val="FBBF24"/>
            </a:solidFill>
            <a:prstDash val="solid"/>
            <a:tailEnd type="triangle"/>
          </a:ln>
        </p:spPr>
      </p:sp>
      <p:sp>
        <p:nvSpPr>
          <p:cNvPr id="23" name="Shape 21"/>
          <p:cNvSpPr/>
          <p:nvPr/>
        </p:nvSpPr>
        <p:spPr>
          <a:xfrm>
            <a:off x="4224528" y="4608576"/>
            <a:ext cx="6675120" cy="786384"/>
          </a:xfrm>
          <a:prstGeom prst="roundRect">
            <a:avLst>
              <a:gd name="adj" fmla="val 9302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480560" y="4828032"/>
            <a:ext cx="617220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F8FAFC"/>
                </a:solidFill>
              </a:rPr>
              <a:t>Model updating, evidence matrix, independent validation case</a:t>
            </a:r>
            <a:endParaRPr lang="en-US" sz="1300" dirty="0"/>
          </a:p>
        </p:txBody>
      </p:sp>
      <p:sp>
        <p:nvSpPr>
          <p:cNvPr id="25" name="Text 23"/>
          <p:cNvSpPr/>
          <p:nvPr/>
        </p:nvSpPr>
        <p:spPr>
          <a:xfrm>
            <a:off x="960120" y="5989320"/>
            <a:ext cx="10058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A8B3C7"/>
                </a:solidFill>
              </a:rPr>
              <a:t>Acceptance examples: reaction equilibrium ≤1%, displacement correlation ≤10%, first bending frequency error ≤5%, torsion ≤7%.</a:t>
            </a:r>
            <a:endParaRPr lang="en-US" sz="1150" dirty="0"/>
          </a:p>
        </p:txBody>
      </p:sp>
      <p:sp>
        <p:nvSpPr>
          <p:cNvPr id="26" name="Text 24"/>
          <p:cNvSpPr/>
          <p:nvPr/>
        </p:nvSpPr>
        <p:spPr>
          <a:xfrm>
            <a:off x="502920" y="64465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8B3C7"/>
                </a:solidFill>
              </a:rPr>
              <a:t>OpenWing-UAV v1.0 · Samuelson G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1247120" y="642823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B3C7"/>
                </a:solidFill>
              </a:rPr>
              <a:t>05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20040"/>
            <a:ext cx="7223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Repository automation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21208" y="786384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8B3C7"/>
                </a:solidFill>
              </a:rPr>
              <a:t>The project is packaged as a reviewable, reproducible GitHub repository.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777240" y="1463040"/>
            <a:ext cx="1828800" cy="2148840"/>
          </a:xfrm>
          <a:prstGeom prst="roundRect">
            <a:avLst>
              <a:gd name="adj" fmla="val 5000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914400" y="1792224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7DD3FC"/>
                </a:solidFill>
              </a:rPr>
              <a:t>CSV schemas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941832" y="2331720"/>
            <a:ext cx="1499616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A8B3C7"/>
                </a:solidFill>
              </a:rPr>
              <a:t>Required columns for controlled evidence tables</a:t>
            </a:r>
            <a:endParaRPr lang="en-US" sz="920" dirty="0"/>
          </a:p>
        </p:txBody>
      </p:sp>
      <p:sp>
        <p:nvSpPr>
          <p:cNvPr id="8" name="Shape 6"/>
          <p:cNvSpPr/>
          <p:nvPr/>
        </p:nvSpPr>
        <p:spPr>
          <a:xfrm>
            <a:off x="2624328" y="2523744"/>
            <a:ext cx="347472" cy="0"/>
          </a:xfrm>
          <a:prstGeom prst="line">
            <a:avLst/>
          </a:prstGeom>
          <a:noFill/>
          <a:ln w="16510">
            <a:solidFill>
              <a:srgbClr val="334155"/>
            </a:solidFill>
            <a:prstDash val="solid"/>
            <a:tailEnd type="triangle"/>
          </a:ln>
        </p:spPr>
      </p:sp>
      <p:sp>
        <p:nvSpPr>
          <p:cNvPr id="9" name="Shape 7"/>
          <p:cNvSpPr/>
          <p:nvPr/>
        </p:nvSpPr>
        <p:spPr>
          <a:xfrm>
            <a:off x="3017520" y="1463040"/>
            <a:ext cx="1828800" cy="2148840"/>
          </a:xfrm>
          <a:prstGeom prst="roundRect">
            <a:avLst>
              <a:gd name="adj" fmla="val 5000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154680" y="1792224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C4B5FD"/>
                </a:solidFill>
              </a:rPr>
              <a:t>Validation CI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3182112" y="2331720"/>
            <a:ext cx="1499616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A8B3C7"/>
                </a:solidFill>
              </a:rPr>
              <a:t>Checks paths, config, CSV headers, Pages files and temp files</a:t>
            </a:r>
            <a:endParaRPr lang="en-US" sz="920" dirty="0"/>
          </a:p>
        </p:txBody>
      </p:sp>
      <p:sp>
        <p:nvSpPr>
          <p:cNvPr id="12" name="Shape 10"/>
          <p:cNvSpPr/>
          <p:nvPr/>
        </p:nvSpPr>
        <p:spPr>
          <a:xfrm>
            <a:off x="4864608" y="2523744"/>
            <a:ext cx="347472" cy="0"/>
          </a:xfrm>
          <a:prstGeom prst="line">
            <a:avLst/>
          </a:prstGeom>
          <a:noFill/>
          <a:ln w="16510">
            <a:solidFill>
              <a:srgbClr val="334155"/>
            </a:solidFill>
            <a:prstDash val="solid"/>
            <a:tailEnd type="triangle"/>
          </a:ln>
        </p:spPr>
      </p:sp>
      <p:sp>
        <p:nvSpPr>
          <p:cNvPr id="13" name="Shape 11"/>
          <p:cNvSpPr/>
          <p:nvPr/>
        </p:nvSpPr>
        <p:spPr>
          <a:xfrm>
            <a:off x="5257800" y="1463040"/>
            <a:ext cx="1828800" cy="2148840"/>
          </a:xfrm>
          <a:prstGeom prst="roundRect">
            <a:avLst>
              <a:gd name="adj" fmla="val 5000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394960" y="1792224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86EFAC"/>
                </a:solidFill>
              </a:rPr>
              <a:t>Dashboard data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5422392" y="2331720"/>
            <a:ext cx="1499616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A8B3C7"/>
                </a:solidFill>
              </a:rPr>
              <a:t>Generates a JSON catalogue for the portfolio site</a:t>
            </a:r>
            <a:endParaRPr lang="en-US" sz="920" dirty="0"/>
          </a:p>
        </p:txBody>
      </p:sp>
      <p:sp>
        <p:nvSpPr>
          <p:cNvPr id="16" name="Shape 14"/>
          <p:cNvSpPr/>
          <p:nvPr/>
        </p:nvSpPr>
        <p:spPr>
          <a:xfrm>
            <a:off x="7104888" y="2523744"/>
            <a:ext cx="347472" cy="0"/>
          </a:xfrm>
          <a:prstGeom prst="line">
            <a:avLst/>
          </a:prstGeom>
          <a:noFill/>
          <a:ln w="16510">
            <a:solidFill>
              <a:srgbClr val="334155"/>
            </a:solidFill>
            <a:prstDash val="solid"/>
            <a:tailEnd type="triangle"/>
          </a:ln>
        </p:spPr>
      </p:sp>
      <p:sp>
        <p:nvSpPr>
          <p:cNvPr id="17" name="Shape 15"/>
          <p:cNvSpPr/>
          <p:nvPr/>
        </p:nvSpPr>
        <p:spPr>
          <a:xfrm>
            <a:off x="7498080" y="1463040"/>
            <a:ext cx="1828800" cy="2148840"/>
          </a:xfrm>
          <a:prstGeom prst="roundRect">
            <a:avLst>
              <a:gd name="adj" fmla="val 5000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7635240" y="1792224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BBF24"/>
                </a:solidFill>
              </a:rPr>
              <a:t>Release manifest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7662672" y="2331720"/>
            <a:ext cx="1499616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A8B3C7"/>
                </a:solidFill>
              </a:rPr>
              <a:t>Creates SHA-256 hashes for every release artefact</a:t>
            </a:r>
            <a:endParaRPr lang="en-US" sz="920" dirty="0"/>
          </a:p>
        </p:txBody>
      </p:sp>
      <p:sp>
        <p:nvSpPr>
          <p:cNvPr id="20" name="Shape 18"/>
          <p:cNvSpPr/>
          <p:nvPr/>
        </p:nvSpPr>
        <p:spPr>
          <a:xfrm>
            <a:off x="9345168" y="2523744"/>
            <a:ext cx="347472" cy="0"/>
          </a:xfrm>
          <a:prstGeom prst="line">
            <a:avLst/>
          </a:prstGeom>
          <a:noFill/>
          <a:ln w="16510">
            <a:solidFill>
              <a:srgbClr val="334155"/>
            </a:solidFill>
            <a:prstDash val="solid"/>
            <a:tailEnd type="triangle"/>
          </a:ln>
        </p:spPr>
      </p:sp>
      <p:sp>
        <p:nvSpPr>
          <p:cNvPr id="21" name="Shape 19"/>
          <p:cNvSpPr/>
          <p:nvPr/>
        </p:nvSpPr>
        <p:spPr>
          <a:xfrm>
            <a:off x="9738360" y="1463040"/>
            <a:ext cx="1828800" cy="2148840"/>
          </a:xfrm>
          <a:prstGeom prst="roundRect">
            <a:avLst>
              <a:gd name="adj" fmla="val 5000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875520" y="1792224"/>
            <a:ext cx="15544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B7185"/>
                </a:solidFill>
              </a:rPr>
              <a:t>Release gate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9902952" y="2331720"/>
            <a:ext cx="1499616" cy="6583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920" dirty="0">
                <a:solidFill>
                  <a:srgbClr val="A8B3C7"/>
                </a:solidFill>
              </a:rPr>
              <a:t>Blocks final claims until required evidence is complete</a:t>
            </a:r>
            <a:endParaRPr lang="en-US" sz="920" dirty="0"/>
          </a:p>
        </p:txBody>
      </p:sp>
      <p:sp>
        <p:nvSpPr>
          <p:cNvPr id="24" name="Shape 22"/>
          <p:cNvSpPr/>
          <p:nvPr/>
        </p:nvSpPr>
        <p:spPr>
          <a:xfrm>
            <a:off x="1463040" y="4389120"/>
            <a:ext cx="9281160" cy="749808"/>
          </a:xfrm>
          <a:prstGeom prst="roundRect">
            <a:avLst>
              <a:gd name="adj" fmla="val 9756"/>
            </a:avLst>
          </a:prstGeom>
          <a:solidFill>
            <a:srgbClr val="15253F"/>
          </a:solidFill>
          <a:ln w="12700">
            <a:solidFill>
              <a:srgbClr val="334155">
                <a:alpha val="8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1691640" y="4626864"/>
            <a:ext cx="8823960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F8FAFC"/>
                </a:solidFill>
              </a:rPr>
              <a:t>Validated package: 71 repository files · engineering templates · GitHub Pages site · release framework</a:t>
            </a:r>
            <a:endParaRPr lang="en-US" sz="1450" dirty="0"/>
          </a:p>
        </p:txBody>
      </p:sp>
      <p:sp>
        <p:nvSpPr>
          <p:cNvPr id="26" name="Text 24"/>
          <p:cNvSpPr/>
          <p:nvPr/>
        </p:nvSpPr>
        <p:spPr>
          <a:xfrm>
            <a:off x="502920" y="64465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8B3C7"/>
                </a:solidFill>
              </a:rPr>
              <a:t>OpenWing-UAV v1.0 · Samuelson G</a:t>
            </a:r>
            <a:endParaRPr lang="en-US" sz="850" dirty="0"/>
          </a:p>
        </p:txBody>
      </p:sp>
      <p:sp>
        <p:nvSpPr>
          <p:cNvPr id="27" name="Text 25"/>
          <p:cNvSpPr/>
          <p:nvPr/>
        </p:nvSpPr>
        <p:spPr>
          <a:xfrm>
            <a:off x="11247120" y="642823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B3C7"/>
                </a:solidFill>
              </a:rPr>
              <a:t>06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20040"/>
            <a:ext cx="7223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v1.0 evidence gate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21208" y="786384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8B3C7"/>
                </a:solidFill>
              </a:rPr>
              <a:t>The final release separates “framework ready” from “engineering validated.”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868680" y="1417320"/>
            <a:ext cx="2834640" cy="804672"/>
          </a:xfrm>
          <a:prstGeom prst="roundRect">
            <a:avLst>
              <a:gd name="adj" fmla="val 11364"/>
            </a:avLst>
          </a:prstGeom>
          <a:solidFill>
            <a:srgbClr val="86EFAC">
              <a:alpha val="92000"/>
            </a:srgbClr>
          </a:solidFill>
          <a:ln w="12700">
            <a:solidFill>
              <a:srgbClr val="86EFAC">
                <a:alpha val="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051560" y="1655064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6111F"/>
                </a:solidFill>
              </a:rPr>
              <a:t>Ready now</a:t>
            </a:r>
            <a:endParaRPr lang="en-US" sz="1600" dirty="0"/>
          </a:p>
        </p:txBody>
      </p:sp>
      <p:sp>
        <p:nvSpPr>
          <p:cNvPr id="7" name="Shape 5"/>
          <p:cNvSpPr/>
          <p:nvPr/>
        </p:nvSpPr>
        <p:spPr>
          <a:xfrm>
            <a:off x="3840480" y="1810512"/>
            <a:ext cx="640080" cy="0"/>
          </a:xfrm>
          <a:prstGeom prst="line">
            <a:avLst/>
          </a:prstGeom>
          <a:noFill/>
          <a:ln w="19050">
            <a:solidFill>
              <a:srgbClr val="334155"/>
            </a:solidFill>
            <a:prstDash val="solid"/>
            <a:tailEnd type="triangle"/>
          </a:ln>
        </p:spPr>
      </p:sp>
      <p:sp>
        <p:nvSpPr>
          <p:cNvPr id="8" name="Text 6"/>
          <p:cNvSpPr/>
          <p:nvPr/>
        </p:nvSpPr>
        <p:spPr>
          <a:xfrm>
            <a:off x="4617720" y="1536192"/>
            <a:ext cx="62636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</a:rPr>
              <a:t>Repository scaffold, website, validators, manifests, v1.0 checklists, release notes, presentation assets.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868680" y="2834640"/>
            <a:ext cx="2834640" cy="804672"/>
          </a:xfrm>
          <a:prstGeom prst="roundRect">
            <a:avLst>
              <a:gd name="adj" fmla="val 11364"/>
            </a:avLst>
          </a:prstGeom>
          <a:solidFill>
            <a:srgbClr val="FBBF24">
              <a:alpha val="92000"/>
            </a:srgbClr>
          </a:solidFill>
          <a:ln w="12700">
            <a:solidFill>
              <a:srgbClr val="FBBF24">
                <a:alpha val="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1051560" y="3072384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6111F"/>
                </a:solidFill>
              </a:rPr>
              <a:t>Requires evidence</a:t>
            </a:r>
            <a:endParaRPr lang="en-US" sz="1600" dirty="0"/>
          </a:p>
        </p:txBody>
      </p:sp>
      <p:sp>
        <p:nvSpPr>
          <p:cNvPr id="11" name="Shape 9"/>
          <p:cNvSpPr/>
          <p:nvPr/>
        </p:nvSpPr>
        <p:spPr>
          <a:xfrm>
            <a:off x="3840480" y="3227832"/>
            <a:ext cx="640080" cy="0"/>
          </a:xfrm>
          <a:prstGeom prst="line">
            <a:avLst/>
          </a:prstGeom>
          <a:noFill/>
          <a:ln w="19050">
            <a:solidFill>
              <a:srgbClr val="334155"/>
            </a:solidFill>
            <a:prstDash val="solid"/>
            <a:tailEnd type="triangle"/>
          </a:ln>
        </p:spPr>
      </p:sp>
      <p:sp>
        <p:nvSpPr>
          <p:cNvPr id="12" name="Text 10"/>
          <p:cNvSpPr/>
          <p:nvPr/>
        </p:nvSpPr>
        <p:spPr>
          <a:xfrm>
            <a:off x="4617720" y="2953512"/>
            <a:ext cx="62636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</a:rPr>
              <a:t>CAD baseline, solver outputs, coupon data, proof tests, modal results and correlated FEA model.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868680" y="4251960"/>
            <a:ext cx="2834640" cy="804672"/>
          </a:xfrm>
          <a:prstGeom prst="roundRect">
            <a:avLst>
              <a:gd name="adj" fmla="val 11364"/>
            </a:avLst>
          </a:prstGeom>
          <a:solidFill>
            <a:srgbClr val="FB7185">
              <a:alpha val="92000"/>
            </a:srgbClr>
          </a:solidFill>
          <a:ln w="12700">
            <a:solidFill>
              <a:srgbClr val="FB7185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51560" y="4489704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06111F"/>
                </a:solidFill>
              </a:rPr>
              <a:t>Final claim</a:t>
            </a:r>
            <a:endParaRPr lang="en-US" sz="1600" dirty="0"/>
          </a:p>
        </p:txBody>
      </p:sp>
      <p:sp>
        <p:nvSpPr>
          <p:cNvPr id="15" name="Shape 13"/>
          <p:cNvSpPr/>
          <p:nvPr/>
        </p:nvSpPr>
        <p:spPr>
          <a:xfrm>
            <a:off x="3840480" y="4645152"/>
            <a:ext cx="640080" cy="0"/>
          </a:xfrm>
          <a:prstGeom prst="line">
            <a:avLst/>
          </a:prstGeom>
          <a:noFill/>
          <a:ln w="19050">
            <a:solidFill>
              <a:srgbClr val="334155"/>
            </a:solidFill>
            <a:prstDash val="solid"/>
            <a:tailEnd type="triangle"/>
          </a:ln>
        </p:spPr>
      </p:sp>
      <p:sp>
        <p:nvSpPr>
          <p:cNvPr id="16" name="Text 14"/>
          <p:cNvSpPr/>
          <p:nvPr/>
        </p:nvSpPr>
        <p:spPr>
          <a:xfrm>
            <a:off x="4617720" y="4370832"/>
            <a:ext cx="626364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350" dirty="0">
                <a:solidFill>
                  <a:srgbClr val="F8FAFC"/>
                </a:solidFill>
              </a:rPr>
              <a:t>Only after every required matrix item points to reviewed evidence with traceable revision and units.</a:t>
            </a:r>
            <a:endParaRPr lang="en-US" sz="1350" dirty="0"/>
          </a:p>
        </p:txBody>
      </p:sp>
      <p:sp>
        <p:nvSpPr>
          <p:cNvPr id="17" name="Text 15"/>
          <p:cNvSpPr/>
          <p:nvPr/>
        </p:nvSpPr>
        <p:spPr>
          <a:xfrm>
            <a:off x="960120" y="5897880"/>
            <a:ext cx="10241280" cy="30175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DD3FC"/>
                </a:solidFill>
              </a:rPr>
              <a:t>Honest release status is a feature: it shows discipline, not weakness.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502920" y="64465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8B3C7"/>
                </a:solidFill>
              </a:rPr>
              <a:t>OpenWing-UAV v1.0 · Samuelson G</a:t>
            </a:r>
            <a:endParaRPr lang="en-US" sz="850" dirty="0"/>
          </a:p>
        </p:txBody>
      </p:sp>
      <p:sp>
        <p:nvSpPr>
          <p:cNvPr id="19" name="Text 17"/>
          <p:cNvSpPr/>
          <p:nvPr/>
        </p:nvSpPr>
        <p:spPr>
          <a:xfrm>
            <a:off x="11247120" y="642823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B3C7"/>
                </a:solidFill>
              </a:rPr>
              <a:t>07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20040"/>
            <a:ext cx="7223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Skills demonstrated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21208" y="786384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8B3C7"/>
                </a:solidFill>
              </a:rPr>
              <a:t>A single project covering the complete aerospace engineering workflow.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685800" y="1234440"/>
            <a:ext cx="2359152" cy="1143000"/>
          </a:xfrm>
          <a:prstGeom prst="roundRect">
            <a:avLst>
              <a:gd name="adj" fmla="val 8000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50392" y="1453896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DD3FC"/>
                </a:solidFill>
              </a:rPr>
              <a:t>CAD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850392" y="183794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A8B3C7"/>
                </a:solidFill>
              </a:rPr>
              <a:t>SolidWorks part, multibody, assembly, drawings</a:t>
            </a:r>
            <a:endParaRPr lang="en-US" sz="880" dirty="0"/>
          </a:p>
        </p:txBody>
      </p:sp>
      <p:sp>
        <p:nvSpPr>
          <p:cNvPr id="8" name="Shape 6"/>
          <p:cNvSpPr/>
          <p:nvPr/>
        </p:nvSpPr>
        <p:spPr>
          <a:xfrm>
            <a:off x="3520440" y="1234440"/>
            <a:ext cx="2359152" cy="1143000"/>
          </a:xfrm>
          <a:prstGeom prst="roundRect">
            <a:avLst>
              <a:gd name="adj" fmla="val 8000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85032" y="1453896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4B5FD"/>
                </a:solidFill>
              </a:rPr>
              <a:t>CAM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3685032" y="183794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A8B3C7"/>
                </a:solidFill>
              </a:rPr>
              <a:t>DXF, CNC routing, joiner machining, setup sheets</a:t>
            </a:r>
            <a:endParaRPr lang="en-US" sz="880" dirty="0"/>
          </a:p>
        </p:txBody>
      </p:sp>
      <p:sp>
        <p:nvSpPr>
          <p:cNvPr id="11" name="Shape 9"/>
          <p:cNvSpPr/>
          <p:nvPr/>
        </p:nvSpPr>
        <p:spPr>
          <a:xfrm>
            <a:off x="6355080" y="1234440"/>
            <a:ext cx="2359152" cy="1143000"/>
          </a:xfrm>
          <a:prstGeom prst="roundRect">
            <a:avLst>
              <a:gd name="adj" fmla="val 8000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519672" y="1453896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6EFAC"/>
                </a:solidFill>
              </a:rPr>
              <a:t>AM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519672" y="183794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A8B3C7"/>
                </a:solidFill>
              </a:rPr>
              <a:t>STL/3MF, print orientation, fit coupons</a:t>
            </a:r>
            <a:endParaRPr lang="en-US" sz="880" dirty="0"/>
          </a:p>
        </p:txBody>
      </p:sp>
      <p:sp>
        <p:nvSpPr>
          <p:cNvPr id="14" name="Shape 12"/>
          <p:cNvSpPr/>
          <p:nvPr/>
        </p:nvSpPr>
        <p:spPr>
          <a:xfrm>
            <a:off x="9189720" y="1234440"/>
            <a:ext cx="2359152" cy="1143000"/>
          </a:xfrm>
          <a:prstGeom prst="roundRect">
            <a:avLst>
              <a:gd name="adj" fmla="val 8000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354312" y="1453896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BBF24"/>
                </a:solidFill>
              </a:rPr>
              <a:t>Aero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9354312" y="183794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A8B3C7"/>
                </a:solidFill>
              </a:rPr>
              <a:t>OpenVSP/VSPAERO, XFOIL, performance envelope</a:t>
            </a:r>
            <a:endParaRPr lang="en-US" sz="880" dirty="0"/>
          </a:p>
        </p:txBody>
      </p:sp>
      <p:sp>
        <p:nvSpPr>
          <p:cNvPr id="17" name="Shape 15"/>
          <p:cNvSpPr/>
          <p:nvPr/>
        </p:nvSpPr>
        <p:spPr>
          <a:xfrm>
            <a:off x="685800" y="2971800"/>
            <a:ext cx="2359152" cy="1143000"/>
          </a:xfrm>
          <a:prstGeom prst="roundRect">
            <a:avLst>
              <a:gd name="adj" fmla="val 8000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50392" y="3191256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DD3FC"/>
                </a:solidFill>
              </a:rPr>
              <a:t>FEA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850392" y="357530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A8B3C7"/>
                </a:solidFill>
              </a:rPr>
              <a:t>Static, contact, buckling, modal, fatigue, nonlinear</a:t>
            </a:r>
            <a:endParaRPr lang="en-US" sz="880" dirty="0"/>
          </a:p>
        </p:txBody>
      </p:sp>
      <p:sp>
        <p:nvSpPr>
          <p:cNvPr id="20" name="Shape 18"/>
          <p:cNvSpPr/>
          <p:nvPr/>
        </p:nvSpPr>
        <p:spPr>
          <a:xfrm>
            <a:off x="3520440" y="2971800"/>
            <a:ext cx="2359152" cy="1143000"/>
          </a:xfrm>
          <a:prstGeom prst="roundRect">
            <a:avLst>
              <a:gd name="adj" fmla="val 8000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3685032" y="3191256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4B5FD"/>
                </a:solidFill>
              </a:rPr>
              <a:t>Testing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3685032" y="357530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A8B3C7"/>
                </a:solidFill>
              </a:rPr>
              <a:t>Coupons, proof loads, modal hammer, correlation</a:t>
            </a:r>
            <a:endParaRPr lang="en-US" sz="880" dirty="0"/>
          </a:p>
        </p:txBody>
      </p:sp>
      <p:sp>
        <p:nvSpPr>
          <p:cNvPr id="23" name="Shape 21"/>
          <p:cNvSpPr/>
          <p:nvPr/>
        </p:nvSpPr>
        <p:spPr>
          <a:xfrm>
            <a:off x="6355080" y="2971800"/>
            <a:ext cx="2359152" cy="1143000"/>
          </a:xfrm>
          <a:prstGeom prst="roundRect">
            <a:avLst>
              <a:gd name="adj" fmla="val 8000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6519672" y="3191256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86EFAC"/>
                </a:solidFill>
              </a:rPr>
              <a:t>Optimisation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6519672" y="357530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A8B3C7"/>
                </a:solidFill>
              </a:rPr>
              <a:t>Design studies, Pareto ranking, uncertainty</a:t>
            </a:r>
            <a:endParaRPr lang="en-US" sz="880" dirty="0"/>
          </a:p>
        </p:txBody>
      </p:sp>
      <p:sp>
        <p:nvSpPr>
          <p:cNvPr id="26" name="Shape 24"/>
          <p:cNvSpPr/>
          <p:nvPr/>
        </p:nvSpPr>
        <p:spPr>
          <a:xfrm>
            <a:off x="9189720" y="2971800"/>
            <a:ext cx="2359152" cy="1143000"/>
          </a:xfrm>
          <a:prstGeom prst="roundRect">
            <a:avLst>
              <a:gd name="adj" fmla="val 8000"/>
            </a:avLst>
          </a:prstGeom>
          <a:solidFill>
            <a:srgbClr val="0F1B2E"/>
          </a:solidFill>
          <a:ln w="12700">
            <a:solidFill>
              <a:srgbClr val="334155">
                <a:alpha val="85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9354312" y="3191256"/>
            <a:ext cx="2011680" cy="2377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BBF24"/>
                </a:solidFill>
              </a:rPr>
              <a:t>DevOps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9354312" y="3575304"/>
            <a:ext cx="201168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algn="ctr" indent="0" marL="0">
              <a:buNone/>
            </a:pPr>
            <a:r>
              <a:rPr lang="en-US" sz="880" dirty="0">
                <a:solidFill>
                  <a:srgbClr val="A8B3C7"/>
                </a:solidFill>
              </a:rPr>
              <a:t>GitHub Actions, Pages, manifests, schemas</a:t>
            </a:r>
            <a:endParaRPr lang="en-US" sz="880" dirty="0"/>
          </a:p>
        </p:txBody>
      </p:sp>
      <p:sp>
        <p:nvSpPr>
          <p:cNvPr id="29" name="Shape 27"/>
          <p:cNvSpPr/>
          <p:nvPr/>
        </p:nvSpPr>
        <p:spPr>
          <a:xfrm>
            <a:off x="914400" y="5257800"/>
            <a:ext cx="10241280" cy="566928"/>
          </a:xfrm>
          <a:prstGeom prst="roundRect">
            <a:avLst>
              <a:gd name="adj" fmla="val 12903"/>
            </a:avLst>
          </a:prstGeom>
          <a:solidFill>
            <a:srgbClr val="15253F"/>
          </a:solidFill>
          <a:ln w="12700">
            <a:solidFill>
              <a:srgbClr val="334155">
                <a:alpha val="80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1143000" y="5431536"/>
            <a:ext cx="97840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50" b="1" dirty="0">
                <a:solidFill>
                  <a:srgbClr val="F8FAFC"/>
                </a:solidFill>
              </a:rPr>
              <a:t>Portfolio takeaway: design thinking + simulation literacy + manufacturing realism + open-source discipline.</a:t>
            </a:r>
            <a:endParaRPr lang="en-US" sz="1350" dirty="0"/>
          </a:p>
        </p:txBody>
      </p:sp>
      <p:sp>
        <p:nvSpPr>
          <p:cNvPr id="31" name="Text 29"/>
          <p:cNvSpPr/>
          <p:nvPr/>
        </p:nvSpPr>
        <p:spPr>
          <a:xfrm>
            <a:off x="502920" y="64465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8B3C7"/>
                </a:solidFill>
              </a:rPr>
              <a:t>OpenWing-UAV v1.0 · Samuelson G</a:t>
            </a:r>
            <a:endParaRPr lang="en-US" sz="850" dirty="0"/>
          </a:p>
        </p:txBody>
      </p:sp>
      <p:sp>
        <p:nvSpPr>
          <p:cNvPr id="32" name="Text 30"/>
          <p:cNvSpPr/>
          <p:nvPr/>
        </p:nvSpPr>
        <p:spPr>
          <a:xfrm>
            <a:off x="11247120" y="642823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B3C7"/>
                </a:solidFill>
              </a:rPr>
              <a:t>08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7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11F"/>
          </a:solidFill>
          <a:ln w="12700">
            <a:solidFill>
              <a:srgbClr val="07111F">
                <a:alpha val="0"/>
              </a:srgbClr>
            </a:solidFill>
            <a:prstDash val="solid"/>
          </a:ln>
        </p:spPr>
      </p:sp>
      <p:sp>
        <p:nvSpPr>
          <p:cNvPr id="3" name="Text 1"/>
          <p:cNvSpPr/>
          <p:nvPr/>
        </p:nvSpPr>
        <p:spPr>
          <a:xfrm>
            <a:off x="502920" y="320040"/>
            <a:ext cx="72237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Path beyond v1.0</a:t>
            </a:r>
            <a:endParaRPr lang="en-US" sz="2800" dirty="0"/>
          </a:p>
        </p:txBody>
      </p:sp>
      <p:sp>
        <p:nvSpPr>
          <p:cNvPr id="4" name="Text 2"/>
          <p:cNvSpPr/>
          <p:nvPr/>
        </p:nvSpPr>
        <p:spPr>
          <a:xfrm>
            <a:off x="521208" y="786384"/>
            <a:ext cx="6949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A8B3C7"/>
                </a:solidFill>
              </a:rPr>
              <a:t>The repository is ready to become a real test-correlated engineering baseline.</a:t>
            </a:r>
            <a:endParaRPr lang="en-US" sz="1050" dirty="0"/>
          </a:p>
        </p:txBody>
      </p:sp>
      <p:sp>
        <p:nvSpPr>
          <p:cNvPr id="5" name="Shape 3"/>
          <p:cNvSpPr/>
          <p:nvPr/>
        </p:nvSpPr>
        <p:spPr>
          <a:xfrm>
            <a:off x="1005840" y="1600200"/>
            <a:ext cx="2907792" cy="2788920"/>
          </a:xfrm>
          <a:prstGeom prst="roundRect">
            <a:avLst>
              <a:gd name="adj" fmla="val 3934"/>
            </a:avLst>
          </a:prstGeom>
          <a:solidFill>
            <a:srgbClr val="0F1B2E"/>
          </a:solidFill>
          <a:ln w="19050">
            <a:solidFill>
              <a:srgbClr val="86EFAC">
                <a:alpha val="80000"/>
              </a:srgbClr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1188720" y="1947672"/>
            <a:ext cx="254203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86EFAC"/>
                </a:solidFill>
              </a:rPr>
              <a:t>v1.0</a:t>
            </a:r>
            <a:endParaRPr lang="en-US" sz="2800" dirty="0"/>
          </a:p>
        </p:txBody>
      </p:sp>
      <p:sp>
        <p:nvSpPr>
          <p:cNvPr id="7" name="Text 5"/>
          <p:cNvSpPr/>
          <p:nvPr/>
        </p:nvSpPr>
        <p:spPr>
          <a:xfrm>
            <a:off x="1298448" y="2761488"/>
            <a:ext cx="2322576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F8FAFC"/>
                </a:solidFill>
              </a:rPr>
              <a:t>Populate evidence and tag reproducible release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4617720" y="1600200"/>
            <a:ext cx="2907792" cy="2788920"/>
          </a:xfrm>
          <a:prstGeom prst="roundRect">
            <a:avLst>
              <a:gd name="adj" fmla="val 3934"/>
            </a:avLst>
          </a:prstGeom>
          <a:solidFill>
            <a:srgbClr val="0F1B2E"/>
          </a:solidFill>
          <a:ln w="19050">
            <a:solidFill>
              <a:srgbClr val="FBBF24">
                <a:alpha val="80000"/>
              </a:srgbClr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4800600" y="1947672"/>
            <a:ext cx="254203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FBBF24"/>
                </a:solidFill>
              </a:rPr>
              <a:t>v2.0</a:t>
            </a:r>
            <a:endParaRPr lang="en-US" sz="2800" dirty="0"/>
          </a:p>
        </p:txBody>
      </p:sp>
      <p:sp>
        <p:nvSpPr>
          <p:cNvPr id="10" name="Text 8"/>
          <p:cNvSpPr/>
          <p:nvPr/>
        </p:nvSpPr>
        <p:spPr>
          <a:xfrm>
            <a:off x="4910328" y="2761488"/>
            <a:ext cx="2322576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F8FAFC"/>
                </a:solidFill>
              </a:rPr>
              <a:t>Integrate fuselage, empennage, propulsion and complete-aircraft stability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8229600" y="1600200"/>
            <a:ext cx="2907792" cy="2788920"/>
          </a:xfrm>
          <a:prstGeom prst="roundRect">
            <a:avLst>
              <a:gd name="adj" fmla="val 3934"/>
            </a:avLst>
          </a:prstGeom>
          <a:solidFill>
            <a:srgbClr val="0F1B2E"/>
          </a:solidFill>
          <a:ln w="19050">
            <a:solidFill>
              <a:srgbClr val="7DD3FC">
                <a:alpha val="80000"/>
              </a:srgbClr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412480" y="1947672"/>
            <a:ext cx="2542032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7DD3FC"/>
                </a:solidFill>
              </a:rPr>
              <a:t>v3.0</a:t>
            </a:r>
            <a:endParaRPr lang="en-US" sz="2800" dirty="0"/>
          </a:p>
        </p:txBody>
      </p:sp>
      <p:sp>
        <p:nvSpPr>
          <p:cNvPr id="13" name="Text 11"/>
          <p:cNvSpPr/>
          <p:nvPr/>
        </p:nvSpPr>
        <p:spPr>
          <a:xfrm>
            <a:off x="8522208" y="2761488"/>
            <a:ext cx="2322576" cy="7772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algn="ctr" indent="0" marL="0">
              <a:buNone/>
            </a:pPr>
            <a:r>
              <a:rPr lang="en-US" sz="1300" dirty="0">
                <a:solidFill>
                  <a:srgbClr val="F8FAFC"/>
                </a:solidFill>
              </a:rPr>
              <a:t>Add flight-test data, telemetry processing and validated operating envelope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960120" y="5577840"/>
            <a:ext cx="102412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C4B5FD"/>
                </a:solidFill>
              </a:rPr>
              <a:t>Next action: upload the repository, replace OWNER placeholders, enable Pages, and begin filling the release evidence matrix.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502920" y="6446520"/>
            <a:ext cx="411480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A8B3C7"/>
                </a:solidFill>
              </a:rPr>
              <a:t>OpenWing-UAV v1.0 · Samuelson G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11247120" y="6428232"/>
            <a:ext cx="41148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A8B3C7"/>
                </a:solidFill>
              </a:rPr>
              <a:t>09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OpenWing-UAV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OpenWing-UAV: Reproducible Engineering Release</dc:title>
  <dc:subject>OpenWing-UAV v1.0 portfolio presentation</dc:subject>
  <dc:creator>Samuelson G</dc:creator>
  <cp:lastModifiedBy>Samuelson G</cp:lastModifiedBy>
  <cp:revision>1</cp:revision>
  <dcterms:created xsi:type="dcterms:W3CDTF">2026-07-25T18:31:03Z</dcterms:created>
  <dcterms:modified xsi:type="dcterms:W3CDTF">2026-07-25T18:31:03Z</dcterms:modified>
</cp:coreProperties>
</file>