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notesMasterIdLst>
    <p:notesMasterId r:id="rId12"/>
  </p:notesMasterIdLst>
  <p:sldSz cx="12191695" cy="6858000"/>
  <p:notesSz cx="6858000" cy="12191695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4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image" Target="../media/image-5-2.png"/><Relationship Id="rId3" Type="http://schemas.openxmlformats.org/officeDocument/2006/relationships/image" Target="../media/image-5-3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image" Target="../media/image-6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70B1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mnt/data/asterion-fcta-v0.9/media/portfolio/v0_9/v0_4_full_assembly_isometric.png">    </p:cNvPr>
          <p:cNvPicPr>
            <a:picLocks noChangeAspect="1"/>
          </p:cNvPicPr>
          <p:nvPr/>
        </p:nvPicPr>
        <p:blipFill>
          <a:blip r:embed="rId1"/>
          <a:srcRect l="14286" r="14286" t="0" b="0"/>
          <a:stretch/>
        </p:blipFill>
        <p:spPr>
          <a:xfrm>
            <a:off x="5623560" y="320040"/>
            <a:ext cx="6080760" cy="608076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66928" y="1170432"/>
            <a:ext cx="50292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4400" b="1" dirty="0">
                <a:solidFill>
                  <a:srgbClr val="F5F7F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ASTERION FCTA-1</a:t>
            </a:r>
            <a:endParaRPr lang="en-US" sz="4400" dirty="0"/>
          </a:p>
        </p:txBody>
      </p:sp>
      <p:sp>
        <p:nvSpPr>
          <p:cNvPr id="4" name="Text 1"/>
          <p:cNvSpPr/>
          <p:nvPr/>
        </p:nvSpPr>
        <p:spPr>
          <a:xfrm>
            <a:off x="603504" y="1874520"/>
            <a:ext cx="42062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77D9FF"/>
                </a:solidFill>
              </a:rPr>
              <a:t>Version 0.9 Design Review</a:t>
            </a:r>
            <a:endParaRPr lang="en-US" sz="1800" dirty="0"/>
          </a:p>
        </p:txBody>
      </p:sp>
      <p:sp>
        <p:nvSpPr>
          <p:cNvPr id="5" name="Text 2"/>
          <p:cNvSpPr/>
          <p:nvPr/>
        </p:nvSpPr>
        <p:spPr>
          <a:xfrm>
            <a:off x="603504" y="2432304"/>
            <a:ext cx="4343400" cy="109728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indent="0" marL="0">
              <a:buNone/>
            </a:pPr>
            <a:r>
              <a:rPr lang="en-US" sz="1700" dirty="0">
                <a:solidFill>
                  <a:srgbClr val="B8C5D6"/>
                </a:solidFill>
              </a:rPr>
              <a:t>A Siemens NX + ANSYS + NX CAM open-source aerospace portfolio: a modular orbit-assembled spacecraft and detachable Skimmer aeroshuttle.</a:t>
            </a:r>
            <a:endParaRPr lang="en-US" sz="1700" dirty="0"/>
          </a:p>
        </p:txBody>
      </p:sp>
      <p:sp>
        <p:nvSpPr>
          <p:cNvPr id="6" name="Text 3"/>
          <p:cNvSpPr/>
          <p:nvPr/>
        </p:nvSpPr>
        <p:spPr>
          <a:xfrm>
            <a:off x="603504" y="4800600"/>
            <a:ext cx="13258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77D9FF"/>
                </a:solidFill>
              </a:rPr>
              <a:t>53.2 t</a:t>
            </a:r>
            <a:endParaRPr lang="en-US" sz="2400" dirty="0"/>
          </a:p>
        </p:txBody>
      </p:sp>
      <p:sp>
        <p:nvSpPr>
          <p:cNvPr id="7" name="Text 4"/>
          <p:cNvSpPr/>
          <p:nvPr/>
        </p:nvSpPr>
        <p:spPr>
          <a:xfrm>
            <a:off x="603504" y="5221224"/>
            <a:ext cx="132588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B8C5D6"/>
                </a:solidFill>
              </a:rPr>
              <a:t>updated dry docked mass</a:t>
            </a:r>
            <a:endParaRPr lang="en-US" sz="1000" dirty="0"/>
          </a:p>
        </p:txBody>
      </p:sp>
      <p:sp>
        <p:nvSpPr>
          <p:cNvPr id="8" name="Text 5"/>
          <p:cNvSpPr/>
          <p:nvPr/>
        </p:nvSpPr>
        <p:spPr>
          <a:xfrm>
            <a:off x="2240280" y="4800600"/>
            <a:ext cx="123444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77D9FF"/>
                </a:solidFill>
              </a:rPr>
              <a:t>57.8 m</a:t>
            </a:r>
            <a:endParaRPr lang="en-US" sz="2400" dirty="0"/>
          </a:p>
        </p:txBody>
      </p:sp>
      <p:sp>
        <p:nvSpPr>
          <p:cNvPr id="9" name="Text 6"/>
          <p:cNvSpPr/>
          <p:nvPr/>
        </p:nvSpPr>
        <p:spPr>
          <a:xfrm>
            <a:off x="2240280" y="5221224"/>
            <a:ext cx="123444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B8C5D6"/>
                </a:solidFill>
              </a:rPr>
              <a:t>deployed span</a:t>
            </a:r>
            <a:endParaRPr lang="en-US" sz="1000" dirty="0"/>
          </a:p>
        </p:txBody>
      </p:sp>
      <p:sp>
        <p:nvSpPr>
          <p:cNvPr id="10" name="Text 7"/>
          <p:cNvSpPr/>
          <p:nvPr/>
        </p:nvSpPr>
        <p:spPr>
          <a:xfrm>
            <a:off x="3703320" y="4800600"/>
            <a:ext cx="14173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77D9FF"/>
                </a:solidFill>
              </a:rPr>
              <a:t>0.196 Hz</a:t>
            </a:r>
            <a:endParaRPr lang="en-US" sz="2400" dirty="0"/>
          </a:p>
        </p:txBody>
      </p:sp>
      <p:sp>
        <p:nvSpPr>
          <p:cNvPr id="11" name="Text 8"/>
          <p:cNvSpPr/>
          <p:nvPr/>
        </p:nvSpPr>
        <p:spPr>
          <a:xfrm>
            <a:off x="3703320" y="5221224"/>
            <a:ext cx="14173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B8C5D6"/>
                </a:solidFill>
              </a:rPr>
              <a:t>first supported mode</a:t>
            </a:r>
            <a:endParaRPr lang="en-US" sz="1000" dirty="0"/>
          </a:p>
        </p:txBody>
      </p:sp>
      <p:sp>
        <p:nvSpPr>
          <p:cNvPr id="12" name="Text 9"/>
          <p:cNvSpPr/>
          <p:nvPr/>
        </p:nvSpPr>
        <p:spPr>
          <a:xfrm>
            <a:off x="502920" y="6473952"/>
            <a:ext cx="31089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8EA0B8"/>
                </a:solidFill>
              </a:rPr>
              <a:t>ASTERION FCTA-1 v0.9  •  1/10</a:t>
            </a:r>
            <a:endParaRPr lang="en-US" sz="8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070B1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mnt/data/asterion-fcta-v0.9/media/portfolio/v0_9/v0_4_full_assembly_isometric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3600" y="1260566"/>
            <a:ext cx="5303520" cy="3788229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40080" y="777240"/>
            <a:ext cx="43891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5F7F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Version 1.0 release gates</a:t>
            </a:r>
            <a:endParaRPr lang="en-US" sz="3000" dirty="0"/>
          </a:p>
        </p:txBody>
      </p:sp>
      <p:sp>
        <p:nvSpPr>
          <p:cNvPr id="4" name="Text 1"/>
          <p:cNvSpPr/>
          <p:nvPr/>
        </p:nvSpPr>
        <p:spPr>
          <a:xfrm>
            <a:off x="685800" y="1572768"/>
            <a:ext cx="4800600" cy="12344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indent="0" marL="0">
              <a:buNone/>
            </a:pPr>
            <a:r>
              <a:rPr lang="en-US" sz="1800" dirty="0">
                <a:solidFill>
                  <a:srgbClr val="B8C5D6"/>
                </a:solidFill>
              </a:rPr>
              <a:t>Add native NX model screenshots, ANSYS solver results, mesh-convergence evidence, NX CAM simulation captures, physical prototype photos and filled result-import templates.</a:t>
            </a:r>
            <a:endParaRPr lang="en-US" sz="1800" dirty="0"/>
          </a:p>
        </p:txBody>
      </p:sp>
      <p:sp>
        <p:nvSpPr>
          <p:cNvPr id="5" name="Text 2"/>
          <p:cNvSpPr/>
          <p:nvPr/>
        </p:nvSpPr>
        <p:spPr>
          <a:xfrm>
            <a:off x="685800" y="3657600"/>
            <a:ext cx="37490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900" b="1" dirty="0">
                <a:solidFill>
                  <a:srgbClr val="77D9FF"/>
                </a:solidFill>
              </a:rPr>
              <a:t>Final portfolio message</a:t>
            </a:r>
            <a:endParaRPr lang="en-US" sz="1900" dirty="0"/>
          </a:p>
        </p:txBody>
      </p:sp>
      <p:sp>
        <p:nvSpPr>
          <p:cNvPr id="6" name="Text 3"/>
          <p:cNvSpPr/>
          <p:nvPr/>
        </p:nvSpPr>
        <p:spPr>
          <a:xfrm>
            <a:off x="685800" y="4096512"/>
            <a:ext cx="4754880" cy="10515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indent="0" marL="0">
              <a:buNone/>
            </a:pPr>
            <a:r>
              <a:rPr lang="en-US" sz="1800" dirty="0">
                <a:solidFill>
                  <a:srgbClr val="B8C5D6"/>
                </a:solidFill>
              </a:rPr>
              <a:t>ASTERION demonstrates how a radical aerospace concept can be disciplined by CAD, CAE, CAM, validation and honest engineering limits.</a:t>
            </a:r>
            <a:endParaRPr lang="en-US" sz="1800" dirty="0"/>
          </a:p>
        </p:txBody>
      </p:sp>
      <p:sp>
        <p:nvSpPr>
          <p:cNvPr id="7" name="Text 4"/>
          <p:cNvSpPr/>
          <p:nvPr/>
        </p:nvSpPr>
        <p:spPr>
          <a:xfrm>
            <a:off x="502920" y="6473952"/>
            <a:ext cx="31089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8EA0B8"/>
                </a:solidFill>
              </a:rPr>
              <a:t>ASTERION FCTA-1 v0.9  •  10/10</a:t>
            </a:r>
            <a:endParaRPr lang="en-US" sz="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070B1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347472"/>
            <a:ext cx="80467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5F7F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System architecture</a:t>
            </a:r>
            <a:endParaRPr lang="en-US" sz="2600" dirty="0"/>
          </a:p>
        </p:txBody>
      </p:sp>
      <p:pic>
        <p:nvPicPr>
          <p:cNvPr id="3" name="Image 0" descr="/mnt/data/asterion-fcta-v0.9/media/portfolio/v0_9/v0_4_full_assembly_plan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8920" y="914400"/>
            <a:ext cx="6583680" cy="3291840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685800" y="4526280"/>
            <a:ext cx="10698480" cy="64008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indent="0" marL="0">
              <a:buNone/>
            </a:pPr>
            <a:r>
              <a:rPr lang="en-US" sz="1500" dirty="0">
                <a:solidFill>
                  <a:srgbClr val="B8C5D6"/>
                </a:solidFill>
              </a:rPr>
              <a:t>Central spine, twin counter-rotating rings, six propulsion pods, four solar wings, six radiators and a detachable Skimmer are integrated into one controlled coordinate system.</a:t>
            </a:r>
            <a:endParaRPr lang="en-US" sz="1500" dirty="0"/>
          </a:p>
        </p:txBody>
      </p:sp>
      <p:sp>
        <p:nvSpPr>
          <p:cNvPr id="5" name="Text 2"/>
          <p:cNvSpPr/>
          <p:nvPr/>
        </p:nvSpPr>
        <p:spPr>
          <a:xfrm>
            <a:off x="777240" y="5486400"/>
            <a:ext cx="13716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77D9FF"/>
                </a:solidFill>
              </a:rPr>
              <a:t>24</a:t>
            </a:r>
            <a:endParaRPr lang="en-US" sz="2400" dirty="0"/>
          </a:p>
        </p:txBody>
      </p:sp>
      <p:sp>
        <p:nvSpPr>
          <p:cNvPr id="6" name="Text 3"/>
          <p:cNvSpPr/>
          <p:nvPr/>
        </p:nvSpPr>
        <p:spPr>
          <a:xfrm>
            <a:off x="777240" y="5907024"/>
            <a:ext cx="13716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B8C5D6"/>
                </a:solidFill>
              </a:rPr>
              <a:t>habitation sectors</a:t>
            </a:r>
            <a:endParaRPr lang="en-US" sz="1000" dirty="0"/>
          </a:p>
        </p:txBody>
      </p:sp>
      <p:sp>
        <p:nvSpPr>
          <p:cNvPr id="7" name="Text 4"/>
          <p:cNvSpPr/>
          <p:nvPr/>
        </p:nvSpPr>
        <p:spPr>
          <a:xfrm>
            <a:off x="2331720" y="5486400"/>
            <a:ext cx="13716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77D9FF"/>
                </a:solidFill>
              </a:rPr>
              <a:t>6</a:t>
            </a:r>
            <a:endParaRPr lang="en-US" sz="2400" dirty="0"/>
          </a:p>
        </p:txBody>
      </p:sp>
      <p:sp>
        <p:nvSpPr>
          <p:cNvPr id="8" name="Text 5"/>
          <p:cNvSpPr/>
          <p:nvPr/>
        </p:nvSpPr>
        <p:spPr>
          <a:xfrm>
            <a:off x="2331720" y="5907024"/>
            <a:ext cx="13716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B8C5D6"/>
                </a:solidFill>
              </a:rPr>
              <a:t>propulsion pods</a:t>
            </a:r>
            <a:endParaRPr lang="en-US" sz="1000" dirty="0"/>
          </a:p>
        </p:txBody>
      </p:sp>
      <p:sp>
        <p:nvSpPr>
          <p:cNvPr id="9" name="Text 6"/>
          <p:cNvSpPr/>
          <p:nvPr/>
        </p:nvSpPr>
        <p:spPr>
          <a:xfrm>
            <a:off x="3886200" y="5486400"/>
            <a:ext cx="13716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77D9FF"/>
                </a:solidFill>
              </a:rPr>
              <a:t>6</a:t>
            </a:r>
            <a:endParaRPr lang="en-US" sz="2400" dirty="0"/>
          </a:p>
        </p:txBody>
      </p:sp>
      <p:sp>
        <p:nvSpPr>
          <p:cNvPr id="10" name="Text 7"/>
          <p:cNvSpPr/>
          <p:nvPr/>
        </p:nvSpPr>
        <p:spPr>
          <a:xfrm>
            <a:off x="3886200" y="5907024"/>
            <a:ext cx="13716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B8C5D6"/>
                </a:solidFill>
              </a:rPr>
              <a:t>radiator panels</a:t>
            </a:r>
            <a:endParaRPr lang="en-US" sz="1000" dirty="0"/>
          </a:p>
        </p:txBody>
      </p:sp>
      <p:sp>
        <p:nvSpPr>
          <p:cNvPr id="11" name="Text 8"/>
          <p:cNvSpPr/>
          <p:nvPr/>
        </p:nvSpPr>
        <p:spPr>
          <a:xfrm>
            <a:off x="5440680" y="5486400"/>
            <a:ext cx="13716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77D9FF"/>
                </a:solidFill>
              </a:rPr>
              <a:t>4</a:t>
            </a:r>
            <a:endParaRPr lang="en-US" sz="2400" dirty="0"/>
          </a:p>
        </p:txBody>
      </p:sp>
      <p:sp>
        <p:nvSpPr>
          <p:cNvPr id="12" name="Text 9"/>
          <p:cNvSpPr/>
          <p:nvPr/>
        </p:nvSpPr>
        <p:spPr>
          <a:xfrm>
            <a:off x="5440680" y="5907024"/>
            <a:ext cx="13716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B8C5D6"/>
                </a:solidFill>
              </a:rPr>
              <a:t>solar wings</a:t>
            </a:r>
            <a:endParaRPr lang="en-US" sz="1000" dirty="0"/>
          </a:p>
        </p:txBody>
      </p:sp>
      <p:sp>
        <p:nvSpPr>
          <p:cNvPr id="13" name="Text 10"/>
          <p:cNvSpPr/>
          <p:nvPr/>
        </p:nvSpPr>
        <p:spPr>
          <a:xfrm>
            <a:off x="502920" y="6473952"/>
            <a:ext cx="31089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8EA0B8"/>
                </a:solidFill>
              </a:rPr>
              <a:t>ASTERION FCTA-1 v0.9  •  2/10</a:t>
            </a:r>
            <a:endParaRPr lang="en-US" sz="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070B1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347472"/>
            <a:ext cx="80467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5F7F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CAD evolution: envelope to optimized structure</a:t>
            </a:r>
            <a:endParaRPr lang="en-US" sz="2600" dirty="0"/>
          </a:p>
        </p:txBody>
      </p:sp>
      <p:pic>
        <p:nvPicPr>
          <p:cNvPr id="3" name="Image 0" descr="/mnt/data/asterion-fcta-v0.9/media/portfolio/v0_9/v0_8_optimized_structure_plan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8640" y="1598295"/>
            <a:ext cx="5577840" cy="3021330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6446520" y="1143000"/>
            <a:ext cx="4892040" cy="132588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indent="0" marL="0">
              <a:buNone/>
            </a:pPr>
            <a:r>
              <a:rPr lang="en-US" sz="1700" dirty="0">
                <a:solidFill>
                  <a:srgbClr val="B8C5D6"/>
                </a:solidFill>
              </a:rPr>
              <a:t>NX master skeleton → primary truss → full subsystem assembly → redesigned structure. The v0.8 structure adds torque braces, forward docking load spreaders and propulsion struts.</a:t>
            </a:r>
            <a:endParaRPr lang="en-US" sz="1700" dirty="0"/>
          </a:p>
        </p:txBody>
      </p:sp>
      <p:sp>
        <p:nvSpPr>
          <p:cNvPr id="5" name="Text 2"/>
          <p:cNvSpPr/>
          <p:nvPr/>
        </p:nvSpPr>
        <p:spPr>
          <a:xfrm>
            <a:off x="6446520" y="2834640"/>
            <a:ext cx="4892040" cy="109728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indent="0" marL="0">
              <a:buNone/>
            </a:pPr>
            <a:r>
              <a:rPr lang="en-US" sz="1500" dirty="0">
                <a:solidFill>
                  <a:srgbClr val="B8C5D6"/>
                </a:solidFill>
              </a:rPr>
              <a:t>Native NX parts are intentionally not claimed as generated here. The release supplies neutral geometry, expressions, tutorials and reconstruction logic for your installed NX environment.</a:t>
            </a:r>
            <a:endParaRPr lang="en-US" sz="1500" dirty="0"/>
          </a:p>
        </p:txBody>
      </p:sp>
      <p:sp>
        <p:nvSpPr>
          <p:cNvPr id="6" name="Text 3"/>
          <p:cNvSpPr/>
          <p:nvPr/>
        </p:nvSpPr>
        <p:spPr>
          <a:xfrm>
            <a:off x="6446520" y="4709160"/>
            <a:ext cx="17373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77D9FF"/>
                </a:solidFill>
              </a:rPr>
              <a:t>222</a:t>
            </a:r>
            <a:endParaRPr lang="en-US" sz="2400" dirty="0"/>
          </a:p>
        </p:txBody>
      </p:sp>
      <p:sp>
        <p:nvSpPr>
          <p:cNvPr id="7" name="Text 4"/>
          <p:cNvSpPr/>
          <p:nvPr/>
        </p:nvSpPr>
        <p:spPr>
          <a:xfrm>
            <a:off x="6446520" y="5129784"/>
            <a:ext cx="17373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B8C5D6"/>
                </a:solidFill>
              </a:rPr>
              <a:t>structural nodes</a:t>
            </a:r>
            <a:endParaRPr lang="en-US" sz="1000" dirty="0"/>
          </a:p>
        </p:txBody>
      </p:sp>
      <p:sp>
        <p:nvSpPr>
          <p:cNvPr id="8" name="Text 5"/>
          <p:cNvSpPr/>
          <p:nvPr/>
        </p:nvSpPr>
        <p:spPr>
          <a:xfrm>
            <a:off x="8321040" y="4709160"/>
            <a:ext cx="16459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77D9FF"/>
                </a:solidFill>
              </a:rPr>
              <a:t>648</a:t>
            </a:r>
            <a:endParaRPr lang="en-US" sz="2400" dirty="0"/>
          </a:p>
        </p:txBody>
      </p:sp>
      <p:sp>
        <p:nvSpPr>
          <p:cNvPr id="9" name="Text 6"/>
          <p:cNvSpPr/>
          <p:nvPr/>
        </p:nvSpPr>
        <p:spPr>
          <a:xfrm>
            <a:off x="8321040" y="5129784"/>
            <a:ext cx="16459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B8C5D6"/>
                </a:solidFill>
              </a:rPr>
              <a:t>beam elements</a:t>
            </a:r>
            <a:endParaRPr lang="en-US" sz="1000" dirty="0"/>
          </a:p>
        </p:txBody>
      </p:sp>
      <p:sp>
        <p:nvSpPr>
          <p:cNvPr id="10" name="Text 7"/>
          <p:cNvSpPr/>
          <p:nvPr/>
        </p:nvSpPr>
        <p:spPr>
          <a:xfrm>
            <a:off x="10012680" y="4709160"/>
            <a:ext cx="17373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77D9FF"/>
                </a:solidFill>
              </a:rPr>
              <a:t>10.4 t</a:t>
            </a:r>
            <a:endParaRPr lang="en-US" sz="2400" dirty="0"/>
          </a:p>
        </p:txBody>
      </p:sp>
      <p:sp>
        <p:nvSpPr>
          <p:cNvPr id="11" name="Text 8"/>
          <p:cNvSpPr/>
          <p:nvPr/>
        </p:nvSpPr>
        <p:spPr>
          <a:xfrm>
            <a:off x="10012680" y="5129784"/>
            <a:ext cx="17373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B8C5D6"/>
                </a:solidFill>
              </a:rPr>
              <a:t>structural mass</a:t>
            </a:r>
            <a:endParaRPr lang="en-US" sz="1000" dirty="0"/>
          </a:p>
        </p:txBody>
      </p:sp>
      <p:sp>
        <p:nvSpPr>
          <p:cNvPr id="12" name="Text 9"/>
          <p:cNvSpPr/>
          <p:nvPr/>
        </p:nvSpPr>
        <p:spPr>
          <a:xfrm>
            <a:off x="502920" y="6473952"/>
            <a:ext cx="31089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8EA0B8"/>
                </a:solidFill>
              </a:rPr>
              <a:t>ASTERION FCTA-1 v0.9  •  3/10</a:t>
            </a:r>
            <a:endParaRPr lang="en-US" sz="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070B1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347472"/>
            <a:ext cx="80467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5F7F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Structural redesign closed the major v0.5 warnings</a:t>
            </a:r>
            <a:endParaRPr lang="en-US" sz="2600" dirty="0"/>
          </a:p>
        </p:txBody>
      </p:sp>
      <p:pic>
        <p:nvPicPr>
          <p:cNvPr id="3" name="Image 0" descr="/mnt/data/asterion-fcta-v0.9/media/portfolio/v0_9/v0_8_before_after_displacement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0080" y="1625448"/>
            <a:ext cx="5303520" cy="2967025"/>
          </a:xfrm>
          <a:prstGeom prst="rect">
            <a:avLst/>
          </a:prstGeom>
        </p:spPr>
      </p:pic>
      <p:pic>
        <p:nvPicPr>
          <p:cNvPr id="4" name="Image 1" descr="/mnt/data/asterion-fcta-v0.9/media/portfolio/v0_9/v0_8_modal_comparison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0" y="1441094"/>
            <a:ext cx="5212080" cy="3335731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822960" y="5532120"/>
            <a:ext cx="10241280" cy="5029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indent="0" marL="0">
              <a:buNone/>
            </a:pPr>
            <a:r>
              <a:rPr lang="en-US" sz="1500" dirty="0">
                <a:solidFill>
                  <a:srgbClr val="B8C5D6"/>
                </a:solidFill>
              </a:rPr>
              <a:t>Propulsion translation reduced by 98.4%; misaligned-docking translation reduced by 56.7%; first supported mode increased by 50.2%.</a:t>
            </a:r>
            <a:endParaRPr lang="en-US" sz="1500" dirty="0"/>
          </a:p>
        </p:txBody>
      </p:sp>
      <p:sp>
        <p:nvSpPr>
          <p:cNvPr id="6" name="Text 2"/>
          <p:cNvSpPr/>
          <p:nvPr/>
        </p:nvSpPr>
        <p:spPr>
          <a:xfrm>
            <a:off x="502920" y="6473952"/>
            <a:ext cx="31089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8EA0B8"/>
                </a:solidFill>
              </a:rPr>
              <a:t>ASTERION FCTA-1 v0.9  •  4/10</a:t>
            </a:r>
            <a:endParaRPr lang="en-US" sz="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070B1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347472"/>
            <a:ext cx="80467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5F7F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Thermal and CFD screening</a:t>
            </a:r>
            <a:endParaRPr lang="en-US" sz="2600" dirty="0"/>
          </a:p>
        </p:txBody>
      </p:sp>
      <p:pic>
        <p:nvPicPr>
          <p:cNvPr id="3" name="Image 0" descr="/mnt/data/asterion-fcta-v0.9/media/portfolio/v0_9/v0_6_radiator_equilibrium_temperature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2920" y="1822450"/>
            <a:ext cx="3611880" cy="2207260"/>
          </a:xfrm>
          <a:prstGeom prst="rect">
            <a:avLst/>
          </a:prstGeom>
        </p:spPr>
      </p:pic>
      <p:pic>
        <p:nvPicPr>
          <p:cNvPr id="4" name="Image 1" descr="/mnt/data/asterion-fcta-v0.9/media/portfolio/v0_9/v0_6_cabin_co2_transient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1960" y="1822450"/>
            <a:ext cx="3611880" cy="2207260"/>
          </a:xfrm>
          <a:prstGeom prst="rect">
            <a:avLst/>
          </a:prstGeom>
        </p:spPr>
      </p:pic>
      <p:pic>
        <p:nvPicPr>
          <p:cNvPr id="5" name="Image 2" descr="/mnt/data/asterion-fcta-v0.9/media/portfolio/v0_9/v0_6_skimmer_lift_drag_coefficients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1000" y="1822450"/>
            <a:ext cx="3611880" cy="2207260"/>
          </a:xfrm>
          <a:prstGeom prst="rect">
            <a:avLst/>
          </a:prstGeom>
        </p:spPr>
      </p:pic>
      <p:sp>
        <p:nvSpPr>
          <p:cNvPr id="6" name="Text 1"/>
          <p:cNvSpPr/>
          <p:nvPr/>
        </p:nvSpPr>
        <p:spPr>
          <a:xfrm>
            <a:off x="640080" y="5394960"/>
            <a:ext cx="10835640" cy="658368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indent="0" marL="0">
              <a:buNone/>
            </a:pPr>
            <a:r>
              <a:rPr lang="en-US" sz="1400" dirty="0">
                <a:solidFill>
                  <a:srgbClr val="B8C5D6"/>
                </a:solidFill>
              </a:rPr>
              <a:t>Radiator sizing passes nominal screening; cabin fan-loss cases require emergency CO₂ management; Skimmer CFD is prepared as home-PC-scale Mach 0.3 / 0.8 / 2.0 studies.</a:t>
            </a:r>
            <a:endParaRPr lang="en-US" sz="1400" dirty="0"/>
          </a:p>
        </p:txBody>
      </p:sp>
      <p:sp>
        <p:nvSpPr>
          <p:cNvPr id="7" name="Text 2"/>
          <p:cNvSpPr/>
          <p:nvPr/>
        </p:nvSpPr>
        <p:spPr>
          <a:xfrm>
            <a:off x="502920" y="6473952"/>
            <a:ext cx="31089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8EA0B8"/>
                </a:solidFill>
              </a:rPr>
              <a:t>ASTERION FCTA-1 v0.9  •  5/10</a:t>
            </a:r>
            <a:endParaRPr lang="en-US" sz="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070B1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347472"/>
            <a:ext cx="80467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5F7F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NX CAM manufacturing portfolio</a:t>
            </a:r>
            <a:endParaRPr lang="en-US" sz="2600" dirty="0"/>
          </a:p>
        </p:txBody>
      </p:sp>
      <p:pic>
        <p:nvPicPr>
          <p:cNvPr id="3" name="Image 0" descr="/mnt/data/asterion-fcta-v0.9/media/portfolio/v0_9/AST-TP-2101_toolpath_preview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" y="1383030"/>
            <a:ext cx="4937760" cy="3086100"/>
          </a:xfrm>
          <a:prstGeom prst="rect">
            <a:avLst/>
          </a:prstGeom>
        </p:spPr>
      </p:pic>
      <p:pic>
        <p:nvPicPr>
          <p:cNvPr id="4" name="Image 1" descr="/mnt/data/asterion-fcta-v0.9/media/portfolio/v0_9/AST-RG-3201_toolpath_preview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3640" y="1383030"/>
            <a:ext cx="4937760" cy="3086100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777240" y="5257800"/>
            <a:ext cx="10607040" cy="749808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indent="0" marL="0">
              <a:buNone/>
            </a:pPr>
            <a:r>
              <a:rPr lang="en-US" sz="1400" dirty="0">
                <a:solidFill>
                  <a:srgbClr val="B8C5D6"/>
                </a:solidFill>
              </a:rPr>
              <a:t>Four representative parts demonstrate machining strategy: thruster-gimbal bracket, ring-bearing housing, Skimmer rib and lightweight bulkhead. G-code remains simulation-only until verified on a real machine/postprocessor.</a:t>
            </a:r>
            <a:endParaRPr lang="en-US" sz="1400" dirty="0"/>
          </a:p>
        </p:txBody>
      </p:sp>
      <p:sp>
        <p:nvSpPr>
          <p:cNvPr id="6" name="Text 2"/>
          <p:cNvSpPr/>
          <p:nvPr/>
        </p:nvSpPr>
        <p:spPr>
          <a:xfrm>
            <a:off x="502920" y="6473952"/>
            <a:ext cx="31089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8EA0B8"/>
                </a:solidFill>
              </a:rPr>
              <a:t>ASTERION FCTA-1 v0.9  •  6/10</a:t>
            </a:r>
            <a:endParaRPr lang="en-US" sz="8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070B1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347472"/>
            <a:ext cx="80467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5F7F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Verification discipline</a:t>
            </a:r>
            <a:endParaRPr lang="en-US" sz="2600" dirty="0"/>
          </a:p>
        </p:txBody>
      </p:sp>
      <p:sp>
        <p:nvSpPr>
          <p:cNvPr id="3" name="Text 1"/>
          <p:cNvSpPr/>
          <p:nvPr/>
        </p:nvSpPr>
        <p:spPr>
          <a:xfrm>
            <a:off x="731520" y="1234440"/>
            <a:ext cx="100584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4400" b="1" dirty="0">
                <a:solidFill>
                  <a:srgbClr val="A7F3D0"/>
                </a:solidFill>
              </a:rPr>
              <a:t>22</a:t>
            </a:r>
            <a:endParaRPr lang="en-US" sz="4400" dirty="0"/>
          </a:p>
        </p:txBody>
      </p:sp>
      <p:sp>
        <p:nvSpPr>
          <p:cNvPr id="4" name="Text 2"/>
          <p:cNvSpPr/>
          <p:nvPr/>
        </p:nvSpPr>
        <p:spPr>
          <a:xfrm>
            <a:off x="2240280" y="1444752"/>
            <a:ext cx="55778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900" dirty="0">
                <a:solidFill>
                  <a:srgbClr val="F5F7FA"/>
                </a:solidFill>
              </a:rPr>
              <a:t>requirements closed in the v0.9 documentation baseline</a:t>
            </a:r>
            <a:endParaRPr lang="en-US" sz="1900" dirty="0"/>
          </a:p>
        </p:txBody>
      </p:sp>
      <p:sp>
        <p:nvSpPr>
          <p:cNvPr id="5" name="Text 3"/>
          <p:cNvSpPr/>
          <p:nvPr/>
        </p:nvSpPr>
        <p:spPr>
          <a:xfrm>
            <a:off x="777240" y="2240280"/>
            <a:ext cx="10515600" cy="9144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indent="0" marL="0">
              <a:buNone/>
            </a:pPr>
            <a:r>
              <a:rPr lang="en-US" sz="1600" dirty="0">
                <a:solidFill>
                  <a:srgbClr val="B8C5D6"/>
                </a:solidFill>
              </a:rPr>
              <a:t>Result-import templates now exist for static, modal, buckling, thermal, Fluent and CAM verification records. Version 1.0 should replace package-level closure with native NX/ANSYS evidence generated on your PC.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777240" y="3703320"/>
            <a:ext cx="2926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77D9FF"/>
                </a:solidFill>
              </a:rPr>
              <a:t>Evidence hierarchy</a:t>
            </a:r>
            <a:endParaRPr lang="en-US" sz="1800" dirty="0"/>
          </a:p>
        </p:txBody>
      </p:sp>
      <p:sp>
        <p:nvSpPr>
          <p:cNvPr id="7" name="Text 5"/>
          <p:cNvSpPr/>
          <p:nvPr/>
        </p:nvSpPr>
        <p:spPr>
          <a:xfrm>
            <a:off x="777240" y="4160520"/>
            <a:ext cx="4937760" cy="11887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indent="0" marL="0">
              <a:buNone/>
            </a:pPr>
            <a:r>
              <a:rPr lang="en-US" sz="1600" dirty="0">
                <a:solidFill>
                  <a:srgbClr val="B8C5D6"/>
                </a:solidFill>
              </a:rPr>
              <a:t>1. Hand calculation / reduced-order screening</a:t>
            </a:r>
            <a:endParaRPr lang="en-US" sz="1600" dirty="0"/>
          </a:p>
          <a:p>
            <a:pPr indent="0" marL="0">
              <a:buNone/>
            </a:pPr>
            <a:r>
              <a:rPr lang="en-US" sz="1600" dirty="0">
                <a:solidFill>
                  <a:srgbClr val="B8C5D6"/>
                </a:solidFill>
              </a:rPr>
              <a:t>2. NX or ANSYS native result</a:t>
            </a:r>
            <a:endParaRPr lang="en-US" sz="1600" dirty="0"/>
          </a:p>
          <a:p>
            <a:pPr indent="0" marL="0">
              <a:buNone/>
            </a:pPr>
            <a:r>
              <a:rPr lang="en-US" sz="1600" dirty="0">
                <a:solidFill>
                  <a:srgbClr val="B8C5D6"/>
                </a:solidFill>
              </a:rPr>
              <a:t>3. Interpretation, limitation and corrective action</a:t>
            </a:r>
            <a:endParaRPr lang="en-US" sz="1600" dirty="0"/>
          </a:p>
        </p:txBody>
      </p:sp>
      <p:sp>
        <p:nvSpPr>
          <p:cNvPr id="8" name="Text 6"/>
          <p:cNvSpPr/>
          <p:nvPr/>
        </p:nvSpPr>
        <p:spPr>
          <a:xfrm>
            <a:off x="6400800" y="3703320"/>
            <a:ext cx="2926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77D9FF"/>
                </a:solidFill>
              </a:rPr>
              <a:t>Release boundary</a:t>
            </a:r>
            <a:endParaRPr lang="en-US" sz="1800" dirty="0"/>
          </a:p>
        </p:txBody>
      </p:sp>
      <p:sp>
        <p:nvSpPr>
          <p:cNvPr id="9" name="Text 7"/>
          <p:cNvSpPr/>
          <p:nvPr/>
        </p:nvSpPr>
        <p:spPr>
          <a:xfrm>
            <a:off x="6400800" y="4160520"/>
            <a:ext cx="4754880" cy="109728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indent="0" marL="0">
              <a:buNone/>
            </a:pPr>
            <a:r>
              <a:rPr lang="en-US" sz="1600" dirty="0">
                <a:solidFill>
                  <a:srgbClr val="B8C5D6"/>
                </a:solidFill>
              </a:rPr>
              <a:t>No solved ANSYS database or native NX part is claimed here. The repository provides reproducible setup, neutral models, templates and portfolio-ready documentation.</a:t>
            </a:r>
            <a:endParaRPr lang="en-US" sz="1600" dirty="0"/>
          </a:p>
        </p:txBody>
      </p:sp>
      <p:sp>
        <p:nvSpPr>
          <p:cNvPr id="10" name="Text 8"/>
          <p:cNvSpPr/>
          <p:nvPr/>
        </p:nvSpPr>
        <p:spPr>
          <a:xfrm>
            <a:off x="502920" y="6473952"/>
            <a:ext cx="31089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8EA0B8"/>
                </a:solidFill>
              </a:rPr>
              <a:t>ASTERION FCTA-1 v0.9  •  7/10</a:t>
            </a:r>
            <a:endParaRPr lang="en-US" sz="8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070B1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347472"/>
            <a:ext cx="80467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5F7F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GitHub Pages presentation layer</a:t>
            </a:r>
            <a:endParaRPr lang="en-US" sz="2600" dirty="0"/>
          </a:p>
        </p:txBody>
      </p:sp>
      <p:pic>
        <p:nvPicPr>
          <p:cNvPr id="3" name="Image 0" descr="/mnt/data/asterion-fcta-v0.9/media/portfolio/v0_9/v0_4_full_assembly_isometric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0080" y="1314123"/>
            <a:ext cx="5486400" cy="3918857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6446520" y="1143000"/>
            <a:ext cx="4754880" cy="132588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indent="0" marL="0">
              <a:buNone/>
            </a:pPr>
            <a:r>
              <a:rPr lang="en-US" sz="1700" dirty="0">
                <a:solidFill>
                  <a:srgbClr val="B8C5D6"/>
                </a:solidFill>
              </a:rPr>
              <a:t>Version 0.9 adds a Three.js web-viewer scaffold with selectable full-assembly and optimized-structure GLB models. It is ready for a public GitHub Pages portfolio with your native screenshots added later.</a:t>
            </a:r>
            <a:endParaRPr lang="en-US" sz="1700" dirty="0"/>
          </a:p>
        </p:txBody>
      </p:sp>
      <p:sp>
        <p:nvSpPr>
          <p:cNvPr id="5" name="Text 2"/>
          <p:cNvSpPr/>
          <p:nvPr/>
        </p:nvSpPr>
        <p:spPr>
          <a:xfrm>
            <a:off x="6446520" y="3246120"/>
            <a:ext cx="22860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77D9FF"/>
                </a:solidFill>
              </a:rPr>
              <a:t>HTML/CSS/JS</a:t>
            </a:r>
            <a:endParaRPr lang="en-US" sz="2400" dirty="0"/>
          </a:p>
        </p:txBody>
      </p:sp>
      <p:sp>
        <p:nvSpPr>
          <p:cNvPr id="6" name="Text 3"/>
          <p:cNvSpPr/>
          <p:nvPr/>
        </p:nvSpPr>
        <p:spPr>
          <a:xfrm>
            <a:off x="6446520" y="3666744"/>
            <a:ext cx="22860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B8C5D6"/>
                </a:solidFill>
              </a:rPr>
              <a:t>web app</a:t>
            </a:r>
            <a:endParaRPr lang="en-US" sz="1000" dirty="0"/>
          </a:p>
        </p:txBody>
      </p:sp>
      <p:sp>
        <p:nvSpPr>
          <p:cNvPr id="7" name="Text 4"/>
          <p:cNvSpPr/>
          <p:nvPr/>
        </p:nvSpPr>
        <p:spPr>
          <a:xfrm>
            <a:off x="8823960" y="3246120"/>
            <a:ext cx="13716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77D9FF"/>
                </a:solidFill>
              </a:rPr>
              <a:t>GLB</a:t>
            </a:r>
            <a:endParaRPr lang="en-US" sz="2400" dirty="0"/>
          </a:p>
        </p:txBody>
      </p:sp>
      <p:sp>
        <p:nvSpPr>
          <p:cNvPr id="8" name="Text 5"/>
          <p:cNvSpPr/>
          <p:nvPr/>
        </p:nvSpPr>
        <p:spPr>
          <a:xfrm>
            <a:off x="8823960" y="3666744"/>
            <a:ext cx="13716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B8C5D6"/>
                </a:solidFill>
              </a:rPr>
              <a:t>models</a:t>
            </a:r>
            <a:endParaRPr lang="en-US" sz="1000" dirty="0"/>
          </a:p>
        </p:txBody>
      </p:sp>
      <p:sp>
        <p:nvSpPr>
          <p:cNvPr id="9" name="Text 6"/>
          <p:cNvSpPr/>
          <p:nvPr/>
        </p:nvSpPr>
        <p:spPr>
          <a:xfrm>
            <a:off x="10195560" y="3246120"/>
            <a:ext cx="12801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77D9FF"/>
                </a:solidFill>
              </a:rPr>
              <a:t>v1.0</a:t>
            </a:r>
            <a:endParaRPr lang="en-US" sz="2400" dirty="0"/>
          </a:p>
        </p:txBody>
      </p:sp>
      <p:sp>
        <p:nvSpPr>
          <p:cNvPr id="10" name="Text 7"/>
          <p:cNvSpPr/>
          <p:nvPr/>
        </p:nvSpPr>
        <p:spPr>
          <a:xfrm>
            <a:off x="10195560" y="3666744"/>
            <a:ext cx="12801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B8C5D6"/>
                </a:solidFill>
              </a:rPr>
              <a:t>release target</a:t>
            </a:r>
            <a:endParaRPr lang="en-US" sz="1000" dirty="0"/>
          </a:p>
        </p:txBody>
      </p:sp>
      <p:sp>
        <p:nvSpPr>
          <p:cNvPr id="11" name="Text 8"/>
          <p:cNvSpPr/>
          <p:nvPr/>
        </p:nvSpPr>
        <p:spPr>
          <a:xfrm>
            <a:off x="6446520" y="4892040"/>
            <a:ext cx="4800600" cy="64008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indent="0" marL="0">
              <a:buNone/>
            </a:pPr>
            <a:r>
              <a:rPr lang="en-US" sz="1400" dirty="0">
                <a:solidFill>
                  <a:srgbClr val="B8C5D6"/>
                </a:solidFill>
              </a:rPr>
              <a:t>The viewer uses CDN-hosted Three.js by default; vendor the modules locally for offline publication.</a:t>
            </a:r>
            <a:endParaRPr lang="en-US" sz="1400" dirty="0"/>
          </a:p>
        </p:txBody>
      </p:sp>
      <p:sp>
        <p:nvSpPr>
          <p:cNvPr id="12" name="Text 9"/>
          <p:cNvSpPr/>
          <p:nvPr/>
        </p:nvSpPr>
        <p:spPr>
          <a:xfrm>
            <a:off x="502920" y="6473952"/>
            <a:ext cx="31089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8EA0B8"/>
                </a:solidFill>
              </a:rPr>
              <a:t>ASTERION FCTA-1 v0.9  •  8/10</a:t>
            </a:r>
            <a:endParaRPr lang="en-US" sz="8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070B1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347472"/>
            <a:ext cx="80467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5F7FA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Clear engineering limitations</a:t>
            </a:r>
            <a:endParaRPr lang="en-US" sz="2600" dirty="0"/>
          </a:p>
        </p:txBody>
      </p:sp>
      <p:sp>
        <p:nvSpPr>
          <p:cNvPr id="3" name="Text 1"/>
          <p:cNvSpPr/>
          <p:nvPr/>
        </p:nvSpPr>
        <p:spPr>
          <a:xfrm>
            <a:off x="868680" y="1170432"/>
            <a:ext cx="32918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77D9FF"/>
                </a:solidFill>
              </a:rPr>
              <a:t>No unrestricted travel claim</a:t>
            </a:r>
            <a:endParaRPr lang="en-US" sz="1700" dirty="0"/>
          </a:p>
        </p:txBody>
      </p:sp>
      <p:sp>
        <p:nvSpPr>
          <p:cNvPr id="4" name="Text 2"/>
          <p:cNvSpPr/>
          <p:nvPr/>
        </p:nvSpPr>
        <p:spPr>
          <a:xfrm>
            <a:off x="4160520" y="1143000"/>
            <a:ext cx="6949440" cy="3657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indent="0" marL="0">
              <a:buNone/>
            </a:pPr>
            <a:r>
              <a:rPr lang="en-US" sz="1500" dirty="0">
                <a:solidFill>
                  <a:srgbClr val="B8C5D6"/>
                </a:solidFill>
              </a:rPr>
              <a:t>Asterion is constraint-reduced, not reactionless or faster-than-light.</a:t>
            </a:r>
            <a:endParaRPr lang="en-US" sz="1500" dirty="0"/>
          </a:p>
        </p:txBody>
      </p:sp>
      <p:sp>
        <p:nvSpPr>
          <p:cNvPr id="5" name="Text 3"/>
          <p:cNvSpPr/>
          <p:nvPr/>
        </p:nvSpPr>
        <p:spPr>
          <a:xfrm>
            <a:off x="868680" y="2130552"/>
            <a:ext cx="32918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77D9FF"/>
                </a:solidFill>
              </a:rPr>
              <a:t>No flight certification</a:t>
            </a:r>
            <a:endParaRPr lang="en-US" sz="1700" dirty="0"/>
          </a:p>
        </p:txBody>
      </p:sp>
      <p:sp>
        <p:nvSpPr>
          <p:cNvPr id="6" name="Text 4"/>
          <p:cNvSpPr/>
          <p:nvPr/>
        </p:nvSpPr>
        <p:spPr>
          <a:xfrm>
            <a:off x="4160520" y="2103120"/>
            <a:ext cx="6949440" cy="3657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indent="0" marL="0">
              <a:buNone/>
            </a:pPr>
            <a:r>
              <a:rPr lang="en-US" sz="1500" dirty="0">
                <a:solidFill>
                  <a:srgbClr val="B8C5D6"/>
                </a:solidFill>
              </a:rPr>
              <a:t>The design is a CAD/CAE/CAM demonstrator, not a validated spacecraft.</a:t>
            </a:r>
            <a:endParaRPr lang="en-US" sz="1500" dirty="0"/>
          </a:p>
        </p:txBody>
      </p:sp>
      <p:sp>
        <p:nvSpPr>
          <p:cNvPr id="7" name="Text 5"/>
          <p:cNvSpPr/>
          <p:nvPr/>
        </p:nvSpPr>
        <p:spPr>
          <a:xfrm>
            <a:off x="868680" y="3090672"/>
            <a:ext cx="32918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77D9FF"/>
                </a:solidFill>
              </a:rPr>
              <a:t>Native evidence pending</a:t>
            </a:r>
            <a:endParaRPr lang="en-US" sz="1700" dirty="0"/>
          </a:p>
        </p:txBody>
      </p:sp>
      <p:sp>
        <p:nvSpPr>
          <p:cNvPr id="8" name="Text 6"/>
          <p:cNvSpPr/>
          <p:nvPr/>
        </p:nvSpPr>
        <p:spPr>
          <a:xfrm>
            <a:off x="4160520" y="3063240"/>
            <a:ext cx="6949440" cy="3657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indent="0" marL="0">
              <a:buNone/>
            </a:pPr>
            <a:r>
              <a:rPr lang="en-US" sz="1500" dirty="0">
                <a:solidFill>
                  <a:srgbClr val="B8C5D6"/>
                </a:solidFill>
              </a:rPr>
              <a:t>NX parts, ANSYS solves and CAM verification must be completed on your PC.</a:t>
            </a:r>
            <a:endParaRPr lang="en-US" sz="1500" dirty="0"/>
          </a:p>
        </p:txBody>
      </p:sp>
      <p:sp>
        <p:nvSpPr>
          <p:cNvPr id="9" name="Text 7"/>
          <p:cNvSpPr/>
          <p:nvPr/>
        </p:nvSpPr>
        <p:spPr>
          <a:xfrm>
            <a:off x="868680" y="4050792"/>
            <a:ext cx="32918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77D9FF"/>
                </a:solidFill>
              </a:rPr>
              <a:t>Skimmer is conceptual</a:t>
            </a:r>
            <a:endParaRPr lang="en-US" sz="1700" dirty="0"/>
          </a:p>
        </p:txBody>
      </p:sp>
      <p:sp>
        <p:nvSpPr>
          <p:cNvPr id="10" name="Text 8"/>
          <p:cNvSpPr/>
          <p:nvPr/>
        </p:nvSpPr>
        <p:spPr>
          <a:xfrm>
            <a:off x="4160520" y="4023360"/>
            <a:ext cx="6949440" cy="3657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indent="0" marL="0">
              <a:buNone/>
            </a:pPr>
            <a:r>
              <a:rPr lang="en-US" sz="1500" dirty="0">
                <a:solidFill>
                  <a:srgbClr val="B8C5D6"/>
                </a:solidFill>
              </a:rPr>
              <a:t>It supports aeronautical CFD study, not re-entry certification.</a:t>
            </a:r>
            <a:endParaRPr lang="en-US" sz="1500" dirty="0"/>
          </a:p>
        </p:txBody>
      </p:sp>
      <p:sp>
        <p:nvSpPr>
          <p:cNvPr id="11" name="Text 9"/>
          <p:cNvSpPr/>
          <p:nvPr/>
        </p:nvSpPr>
        <p:spPr>
          <a:xfrm>
            <a:off x="868680" y="5486400"/>
            <a:ext cx="102412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F5F7FA"/>
                </a:solidFill>
              </a:rPr>
              <a:t>Professional portfolio strength comes from transparency: the project records assumptions, failures, redesign choices and next validation steps.</a:t>
            </a:r>
            <a:endParaRPr lang="en-US" sz="1800" dirty="0"/>
          </a:p>
        </p:txBody>
      </p:sp>
      <p:sp>
        <p:nvSpPr>
          <p:cNvPr id="12" name="Text 10"/>
          <p:cNvSpPr/>
          <p:nvPr/>
        </p:nvSpPr>
        <p:spPr>
          <a:xfrm>
            <a:off x="502920" y="6473952"/>
            <a:ext cx="31089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8EA0B8"/>
                </a:solidFill>
              </a:rPr>
              <a:t>ASTERION FCTA-1 v0.9  •  9/10</a:t>
            </a:r>
            <a:endParaRPr lang="en-US" sz="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Company>Open-source CAD/CAM/CAE portfolio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ASTERION FCTA-1 v0.9 Design Review</dc:title>
  <dc:subject>ASTERION FCTA-1 v0.9 design review</dc:subject>
  <dc:creator>OpenAI / ASTERION FCTA-1</dc:creator>
  <cp:lastModifiedBy>OpenAI / ASTERION FCTA-1</cp:lastModifiedBy>
  <cp:revision>1</cp:revision>
  <dcterms:created xsi:type="dcterms:W3CDTF">2026-07-27T17:52:27Z</dcterms:created>
  <dcterms:modified xsi:type="dcterms:W3CDTF">2026-07-27T17:52:27Z</dcterms:modified>
</cp:coreProperties>
</file>